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75" r:id="rId13"/>
    <p:sldId id="276" r:id="rId14"/>
    <p:sldId id="268" r:id="rId15"/>
    <p:sldId id="267" r:id="rId16"/>
    <p:sldId id="269" r:id="rId17"/>
    <p:sldId id="270" r:id="rId18"/>
    <p:sldId id="271" r:id="rId19"/>
    <p:sldId id="278" r:id="rId20"/>
    <p:sldId id="273" r:id="rId21"/>
    <p:sldId id="274" r:id="rId22"/>
    <p:sldId id="277" r:id="rId23"/>
    <p:sldId id="281" r:id="rId24"/>
    <p:sldId id="279" r:id="rId25"/>
    <p:sldId id="280"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5" r:id="rId39"/>
    <p:sldId id="294"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F79821-75D7-4511-BAEC-FC3F35D63E67}" type="datetimeFigureOut">
              <a:rPr lang="en-IN" smtClean="0"/>
              <a:t>21-03-2022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AE5D2F-EA04-4731-BE02-E0FCB2904FC2}" type="slidenum">
              <a:rPr lang="en-IN" smtClean="0"/>
              <a:t>‹#›</a:t>
            </a:fld>
            <a:endParaRPr lang="en-IN"/>
          </a:p>
        </p:txBody>
      </p:sp>
    </p:spTree>
    <p:extLst>
      <p:ext uri="{BB962C8B-B14F-4D97-AF65-F5344CB8AC3E}">
        <p14:creationId xmlns:p14="http://schemas.microsoft.com/office/powerpoint/2010/main" val="1087446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D2229A1-5838-4C62-8117-878B4CC922AA}" type="datetimeFigureOut">
              <a:rPr lang="en-IN" smtClean="0"/>
              <a:t>21-03-2022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D9221B-CE04-4069-A823-48269F0C8788}" type="slidenum">
              <a:rPr lang="en-IN" smtClean="0"/>
              <a:t>‹#›</a:t>
            </a:fld>
            <a:endParaRPr lang="en-IN"/>
          </a:p>
        </p:txBody>
      </p:sp>
    </p:spTree>
    <p:extLst>
      <p:ext uri="{BB962C8B-B14F-4D97-AF65-F5344CB8AC3E}">
        <p14:creationId xmlns:p14="http://schemas.microsoft.com/office/powerpoint/2010/main" val="1673795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D2229A1-5838-4C62-8117-878B4CC922AA}" type="datetimeFigureOut">
              <a:rPr lang="en-IN" smtClean="0"/>
              <a:t>21-03-2022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D9221B-CE04-4069-A823-48269F0C8788}" type="slidenum">
              <a:rPr lang="en-IN" smtClean="0"/>
              <a:t>‹#›</a:t>
            </a:fld>
            <a:endParaRPr lang="en-IN"/>
          </a:p>
        </p:txBody>
      </p:sp>
    </p:spTree>
    <p:extLst>
      <p:ext uri="{BB962C8B-B14F-4D97-AF65-F5344CB8AC3E}">
        <p14:creationId xmlns:p14="http://schemas.microsoft.com/office/powerpoint/2010/main" val="4057247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D2229A1-5838-4C62-8117-878B4CC922AA}" type="datetimeFigureOut">
              <a:rPr lang="en-IN" smtClean="0"/>
              <a:t>21-03-2022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D9221B-CE04-4069-A823-48269F0C8788}"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2111412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D2229A1-5838-4C62-8117-878B4CC922AA}" type="datetimeFigureOut">
              <a:rPr lang="en-IN" smtClean="0"/>
              <a:t>21-03-2022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D9221B-CE04-4069-A823-48269F0C8788}" type="slidenum">
              <a:rPr lang="en-IN" smtClean="0"/>
              <a:t>‹#›</a:t>
            </a:fld>
            <a:endParaRPr lang="en-IN"/>
          </a:p>
        </p:txBody>
      </p:sp>
    </p:spTree>
    <p:extLst>
      <p:ext uri="{BB962C8B-B14F-4D97-AF65-F5344CB8AC3E}">
        <p14:creationId xmlns:p14="http://schemas.microsoft.com/office/powerpoint/2010/main" val="26861156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D2229A1-5838-4C62-8117-878B4CC922AA}" type="datetimeFigureOut">
              <a:rPr lang="en-IN" smtClean="0"/>
              <a:t>21-03-2022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D9221B-CE04-4069-A823-48269F0C8788}"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2158806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D2229A1-5838-4C62-8117-878B4CC922AA}" type="datetimeFigureOut">
              <a:rPr lang="en-IN" smtClean="0"/>
              <a:t>21-03-2022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D9221B-CE04-4069-A823-48269F0C8788}" type="slidenum">
              <a:rPr lang="en-IN" smtClean="0"/>
              <a:t>‹#›</a:t>
            </a:fld>
            <a:endParaRPr lang="en-IN"/>
          </a:p>
        </p:txBody>
      </p:sp>
    </p:spTree>
    <p:extLst>
      <p:ext uri="{BB962C8B-B14F-4D97-AF65-F5344CB8AC3E}">
        <p14:creationId xmlns:p14="http://schemas.microsoft.com/office/powerpoint/2010/main" val="16790444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D2229A1-5838-4C62-8117-878B4CC922AA}" type="datetimeFigureOut">
              <a:rPr lang="en-IN" smtClean="0"/>
              <a:t>21-03-2022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D9221B-CE04-4069-A823-48269F0C8788}" type="slidenum">
              <a:rPr lang="en-IN" smtClean="0"/>
              <a:t>‹#›</a:t>
            </a:fld>
            <a:endParaRPr lang="en-IN"/>
          </a:p>
        </p:txBody>
      </p:sp>
    </p:spTree>
    <p:extLst>
      <p:ext uri="{BB962C8B-B14F-4D97-AF65-F5344CB8AC3E}">
        <p14:creationId xmlns:p14="http://schemas.microsoft.com/office/powerpoint/2010/main" val="7229995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D2229A1-5838-4C62-8117-878B4CC922AA}" type="datetimeFigureOut">
              <a:rPr lang="en-IN" smtClean="0"/>
              <a:t>21-03-2022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D9221B-CE04-4069-A823-48269F0C8788}" type="slidenum">
              <a:rPr lang="en-IN" smtClean="0"/>
              <a:t>‹#›</a:t>
            </a:fld>
            <a:endParaRPr lang="en-IN"/>
          </a:p>
        </p:txBody>
      </p:sp>
    </p:spTree>
    <p:extLst>
      <p:ext uri="{BB962C8B-B14F-4D97-AF65-F5344CB8AC3E}">
        <p14:creationId xmlns:p14="http://schemas.microsoft.com/office/powerpoint/2010/main" val="1817792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D2229A1-5838-4C62-8117-878B4CC922AA}" type="datetimeFigureOut">
              <a:rPr lang="en-IN" smtClean="0"/>
              <a:t>21-03-2022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D9221B-CE04-4069-A823-48269F0C8788}" type="slidenum">
              <a:rPr lang="en-IN" smtClean="0"/>
              <a:t>‹#›</a:t>
            </a:fld>
            <a:endParaRPr lang="en-IN"/>
          </a:p>
        </p:txBody>
      </p:sp>
    </p:spTree>
    <p:extLst>
      <p:ext uri="{BB962C8B-B14F-4D97-AF65-F5344CB8AC3E}">
        <p14:creationId xmlns:p14="http://schemas.microsoft.com/office/powerpoint/2010/main" val="2450083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D2229A1-5838-4C62-8117-878B4CC922AA}" type="datetimeFigureOut">
              <a:rPr lang="en-IN" smtClean="0"/>
              <a:t>21-03-2022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D9221B-CE04-4069-A823-48269F0C8788}" type="slidenum">
              <a:rPr lang="en-IN" smtClean="0"/>
              <a:t>‹#›</a:t>
            </a:fld>
            <a:endParaRPr lang="en-IN"/>
          </a:p>
        </p:txBody>
      </p:sp>
    </p:spTree>
    <p:extLst>
      <p:ext uri="{BB962C8B-B14F-4D97-AF65-F5344CB8AC3E}">
        <p14:creationId xmlns:p14="http://schemas.microsoft.com/office/powerpoint/2010/main" val="2521732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D2229A1-5838-4C62-8117-878B4CC922AA}" type="datetimeFigureOut">
              <a:rPr lang="en-IN" smtClean="0"/>
              <a:t>21-03-2022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6D9221B-CE04-4069-A823-48269F0C8788}" type="slidenum">
              <a:rPr lang="en-IN" smtClean="0"/>
              <a:t>‹#›</a:t>
            </a:fld>
            <a:endParaRPr lang="en-IN"/>
          </a:p>
        </p:txBody>
      </p:sp>
    </p:spTree>
    <p:extLst>
      <p:ext uri="{BB962C8B-B14F-4D97-AF65-F5344CB8AC3E}">
        <p14:creationId xmlns:p14="http://schemas.microsoft.com/office/powerpoint/2010/main" val="836146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D2229A1-5838-4C62-8117-878B4CC922AA}" type="datetimeFigureOut">
              <a:rPr lang="en-IN" smtClean="0"/>
              <a:t>21-03-2022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6D9221B-CE04-4069-A823-48269F0C8788}" type="slidenum">
              <a:rPr lang="en-IN" smtClean="0"/>
              <a:t>‹#›</a:t>
            </a:fld>
            <a:endParaRPr lang="en-IN"/>
          </a:p>
        </p:txBody>
      </p:sp>
    </p:spTree>
    <p:extLst>
      <p:ext uri="{BB962C8B-B14F-4D97-AF65-F5344CB8AC3E}">
        <p14:creationId xmlns:p14="http://schemas.microsoft.com/office/powerpoint/2010/main" val="1127549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D2229A1-5838-4C62-8117-878B4CC922AA}" type="datetimeFigureOut">
              <a:rPr lang="en-IN" smtClean="0"/>
              <a:t>21-03-2022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6D9221B-CE04-4069-A823-48269F0C8788}" type="slidenum">
              <a:rPr lang="en-IN" smtClean="0"/>
              <a:t>‹#›</a:t>
            </a:fld>
            <a:endParaRPr lang="en-IN"/>
          </a:p>
        </p:txBody>
      </p:sp>
    </p:spTree>
    <p:extLst>
      <p:ext uri="{BB962C8B-B14F-4D97-AF65-F5344CB8AC3E}">
        <p14:creationId xmlns:p14="http://schemas.microsoft.com/office/powerpoint/2010/main" val="3767356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2229A1-5838-4C62-8117-878B4CC922AA}" type="datetimeFigureOut">
              <a:rPr lang="en-IN" smtClean="0"/>
              <a:t>21-03-2022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6D9221B-CE04-4069-A823-48269F0C8788}" type="slidenum">
              <a:rPr lang="en-IN" smtClean="0"/>
              <a:t>‹#›</a:t>
            </a:fld>
            <a:endParaRPr lang="en-IN"/>
          </a:p>
        </p:txBody>
      </p:sp>
    </p:spTree>
    <p:extLst>
      <p:ext uri="{BB962C8B-B14F-4D97-AF65-F5344CB8AC3E}">
        <p14:creationId xmlns:p14="http://schemas.microsoft.com/office/powerpoint/2010/main" val="2507303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D2229A1-5838-4C62-8117-878B4CC922AA}" type="datetimeFigureOut">
              <a:rPr lang="en-IN" smtClean="0"/>
              <a:t>21-03-2022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6D9221B-CE04-4069-A823-48269F0C8788}" type="slidenum">
              <a:rPr lang="en-IN" smtClean="0"/>
              <a:t>‹#›</a:t>
            </a:fld>
            <a:endParaRPr lang="en-IN"/>
          </a:p>
        </p:txBody>
      </p:sp>
    </p:spTree>
    <p:extLst>
      <p:ext uri="{BB962C8B-B14F-4D97-AF65-F5344CB8AC3E}">
        <p14:creationId xmlns:p14="http://schemas.microsoft.com/office/powerpoint/2010/main" val="2582928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AD2229A1-5838-4C62-8117-878B4CC922AA}" type="datetimeFigureOut">
              <a:rPr lang="en-IN" smtClean="0"/>
              <a:t>21-03-2022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6D9221B-CE04-4069-A823-48269F0C8788}" type="slidenum">
              <a:rPr lang="en-IN" smtClean="0"/>
              <a:t>‹#›</a:t>
            </a:fld>
            <a:endParaRPr lang="en-IN"/>
          </a:p>
        </p:txBody>
      </p:sp>
    </p:spTree>
    <p:extLst>
      <p:ext uri="{BB962C8B-B14F-4D97-AF65-F5344CB8AC3E}">
        <p14:creationId xmlns:p14="http://schemas.microsoft.com/office/powerpoint/2010/main" val="3182669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D2229A1-5838-4C62-8117-878B4CC922AA}" type="datetimeFigureOut">
              <a:rPr lang="en-IN" smtClean="0"/>
              <a:t>21-03-2022</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6D9221B-CE04-4069-A823-48269F0C8788}" type="slidenum">
              <a:rPr lang="en-IN" smtClean="0"/>
              <a:t>‹#›</a:t>
            </a:fld>
            <a:endParaRPr lang="en-IN"/>
          </a:p>
        </p:txBody>
      </p:sp>
    </p:spTree>
    <p:extLst>
      <p:ext uri="{BB962C8B-B14F-4D97-AF65-F5344CB8AC3E}">
        <p14:creationId xmlns:p14="http://schemas.microsoft.com/office/powerpoint/2010/main" val="4123541453"/>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8937" y="1888718"/>
            <a:ext cx="9144000" cy="2387600"/>
          </a:xfrm>
        </p:spPr>
        <p:txBody>
          <a:bodyPr>
            <a:normAutofit/>
          </a:bodyPr>
          <a:lstStyle/>
          <a:p>
            <a:r>
              <a:rPr lang="en-US" dirty="0" smtClean="0">
                <a:latin typeface="Arial Black" panose="020B0A04020102020204" pitchFamily="34" charset="0"/>
              </a:rPr>
              <a:t>Insurance Management System</a:t>
            </a:r>
            <a:endParaRPr lang="en-IN" dirty="0">
              <a:latin typeface="Arial Black" panose="020B0A04020102020204" pitchFamily="34" charset="0"/>
            </a:endParaRPr>
          </a:p>
        </p:txBody>
      </p:sp>
      <p:sp>
        <p:nvSpPr>
          <p:cNvPr id="4" name="TextBox 3"/>
          <p:cNvSpPr txBox="1"/>
          <p:nvPr/>
        </p:nvSpPr>
        <p:spPr>
          <a:xfrm>
            <a:off x="7567749" y="4345986"/>
            <a:ext cx="3213463" cy="369332"/>
          </a:xfrm>
          <a:prstGeom prst="rect">
            <a:avLst/>
          </a:prstGeom>
          <a:noFill/>
        </p:spPr>
        <p:txBody>
          <a:bodyPr wrap="square" rtlCol="0">
            <a:spAutoFit/>
          </a:bodyPr>
          <a:lstStyle/>
          <a:p>
            <a:r>
              <a:rPr lang="en-US" dirty="0" smtClean="0"/>
              <a:t>Group Number - 3</a:t>
            </a:r>
            <a:endParaRPr lang="en-IN" dirty="0"/>
          </a:p>
        </p:txBody>
      </p:sp>
      <p:sp>
        <p:nvSpPr>
          <p:cNvPr id="3" name="Rectangle 2"/>
          <p:cNvSpPr/>
          <p:nvPr/>
        </p:nvSpPr>
        <p:spPr>
          <a:xfrm>
            <a:off x="1698171" y="5440569"/>
            <a:ext cx="8194766" cy="646331"/>
          </a:xfrm>
          <a:prstGeom prst="rect">
            <a:avLst/>
          </a:prstGeom>
        </p:spPr>
        <p:txBody>
          <a:bodyPr wrap="square">
            <a:spAutoFit/>
          </a:bodyPr>
          <a:lstStyle/>
          <a:p>
            <a:r>
              <a:rPr lang="en-US" b="1" dirty="0"/>
              <a:t>Team Lead :</a:t>
            </a:r>
            <a:r>
              <a:rPr lang="en-IN" b="1" dirty="0"/>
              <a:t> </a:t>
            </a:r>
            <a:r>
              <a:rPr lang="en-IN" dirty="0"/>
              <a:t>Manish </a:t>
            </a:r>
            <a:r>
              <a:rPr lang="en-IN" dirty="0" err="1"/>
              <a:t>Sakalkar</a:t>
            </a:r>
            <a:r>
              <a:rPr lang="en-IN" dirty="0"/>
              <a:t> 	      &amp;    </a:t>
            </a:r>
            <a:r>
              <a:rPr lang="en-IN" b="1" dirty="0"/>
              <a:t>Frontend Lead:  </a:t>
            </a:r>
            <a:r>
              <a:rPr lang="en-IN" dirty="0" err="1"/>
              <a:t>Aishwarya</a:t>
            </a:r>
            <a:r>
              <a:rPr lang="en-IN" dirty="0"/>
              <a:t> </a:t>
            </a:r>
            <a:r>
              <a:rPr lang="en-IN" dirty="0" err="1"/>
              <a:t>Ankalagi</a:t>
            </a:r>
            <a:endParaRPr lang="en-IN" dirty="0"/>
          </a:p>
          <a:p>
            <a:r>
              <a:rPr lang="en-US" dirty="0"/>
              <a:t>			        </a:t>
            </a:r>
            <a:r>
              <a:rPr lang="en-US" b="1" dirty="0"/>
              <a:t>Backend Lead : </a:t>
            </a:r>
            <a:r>
              <a:rPr lang="en-US" dirty="0"/>
              <a:t>Manish </a:t>
            </a:r>
            <a:r>
              <a:rPr lang="en-US" dirty="0" err="1"/>
              <a:t>Sakalkar</a:t>
            </a:r>
            <a:endParaRPr lang="en-US" dirty="0"/>
          </a:p>
        </p:txBody>
      </p:sp>
    </p:spTree>
    <p:extLst>
      <p:ext uri="{BB962C8B-B14F-4D97-AF65-F5344CB8AC3E}">
        <p14:creationId xmlns:p14="http://schemas.microsoft.com/office/powerpoint/2010/main" val="306313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 Diagram</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982" y="1454331"/>
            <a:ext cx="8795657" cy="4947557"/>
          </a:xfrm>
          <a:prstGeom prst="rect">
            <a:avLst/>
          </a:prstGeom>
        </p:spPr>
      </p:pic>
    </p:spTree>
    <p:extLst>
      <p:ext uri="{BB962C8B-B14F-4D97-AF65-F5344CB8AC3E}">
        <p14:creationId xmlns:p14="http://schemas.microsoft.com/office/powerpoint/2010/main" val="3022917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163" y="133866"/>
            <a:ext cx="8596668" cy="1320800"/>
          </a:xfrm>
        </p:spPr>
        <p:txBody>
          <a:bodyPr/>
          <a:lstStyle/>
          <a:p>
            <a:r>
              <a:rPr lang="en-US" dirty="0" smtClean="0"/>
              <a:t>Screen Shots</a:t>
            </a:r>
            <a:endParaRPr lang="en-IN" dirty="0"/>
          </a:p>
        </p:txBody>
      </p:sp>
      <p:pic>
        <p:nvPicPr>
          <p:cNvPr id="3" name="Picture 2"/>
          <p:cNvPicPr>
            <a:picLocks noChangeAspect="1"/>
          </p:cNvPicPr>
          <p:nvPr/>
        </p:nvPicPr>
        <p:blipFill>
          <a:blip r:embed="rId2"/>
          <a:stretch>
            <a:fillRect/>
          </a:stretch>
        </p:blipFill>
        <p:spPr>
          <a:xfrm>
            <a:off x="914400" y="1264529"/>
            <a:ext cx="9753601" cy="5486401"/>
          </a:xfrm>
          <a:prstGeom prst="rect">
            <a:avLst/>
          </a:prstGeom>
        </p:spPr>
      </p:pic>
      <p:sp>
        <p:nvSpPr>
          <p:cNvPr id="4" name="TextBox 3"/>
          <p:cNvSpPr txBox="1"/>
          <p:nvPr/>
        </p:nvSpPr>
        <p:spPr>
          <a:xfrm>
            <a:off x="5106297" y="609600"/>
            <a:ext cx="1942012" cy="369332"/>
          </a:xfrm>
          <a:prstGeom prst="rect">
            <a:avLst/>
          </a:prstGeom>
          <a:noFill/>
        </p:spPr>
        <p:txBody>
          <a:bodyPr wrap="square" rtlCol="0">
            <a:spAutoFit/>
          </a:bodyPr>
          <a:lstStyle/>
          <a:p>
            <a:r>
              <a:rPr lang="en-US" dirty="0" smtClean="0"/>
              <a:t>Home Page</a:t>
            </a:r>
            <a:endParaRPr lang="en-IN" dirty="0"/>
          </a:p>
        </p:txBody>
      </p:sp>
    </p:spTree>
    <p:extLst>
      <p:ext uri="{BB962C8B-B14F-4D97-AF65-F5344CB8AC3E}">
        <p14:creationId xmlns:p14="http://schemas.microsoft.com/office/powerpoint/2010/main" val="76034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3870" y="1158945"/>
            <a:ext cx="9520120" cy="5355067"/>
          </a:xfrm>
          <a:prstGeom prst="rect">
            <a:avLst/>
          </a:prstGeom>
        </p:spPr>
      </p:pic>
      <p:sp>
        <p:nvSpPr>
          <p:cNvPr id="3" name="TextBox 2"/>
          <p:cNvSpPr txBox="1"/>
          <p:nvPr/>
        </p:nvSpPr>
        <p:spPr>
          <a:xfrm>
            <a:off x="4955176" y="548640"/>
            <a:ext cx="7367452" cy="369332"/>
          </a:xfrm>
          <a:prstGeom prst="rect">
            <a:avLst/>
          </a:prstGeom>
          <a:noFill/>
        </p:spPr>
        <p:txBody>
          <a:bodyPr wrap="square" rtlCol="0">
            <a:spAutoFit/>
          </a:bodyPr>
          <a:lstStyle/>
          <a:p>
            <a:r>
              <a:rPr lang="en-US" dirty="0" smtClean="0"/>
              <a:t>About US</a:t>
            </a:r>
            <a:endParaRPr lang="en-IN" dirty="0"/>
          </a:p>
        </p:txBody>
      </p:sp>
    </p:spTree>
    <p:extLst>
      <p:ext uri="{BB962C8B-B14F-4D97-AF65-F5344CB8AC3E}">
        <p14:creationId xmlns:p14="http://schemas.microsoft.com/office/powerpoint/2010/main" val="2061962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40526" y="993866"/>
            <a:ext cx="10188772" cy="5731184"/>
          </a:xfrm>
          <a:prstGeom prst="rect">
            <a:avLst/>
          </a:prstGeom>
        </p:spPr>
      </p:pic>
      <p:sp>
        <p:nvSpPr>
          <p:cNvPr id="3" name="TextBox 2"/>
          <p:cNvSpPr txBox="1"/>
          <p:nvPr/>
        </p:nvSpPr>
        <p:spPr>
          <a:xfrm>
            <a:off x="4946469" y="365760"/>
            <a:ext cx="4720045" cy="369332"/>
          </a:xfrm>
          <a:prstGeom prst="rect">
            <a:avLst/>
          </a:prstGeom>
          <a:noFill/>
        </p:spPr>
        <p:txBody>
          <a:bodyPr wrap="square" rtlCol="0">
            <a:spAutoFit/>
          </a:bodyPr>
          <a:lstStyle/>
          <a:p>
            <a:r>
              <a:rPr lang="en-US" dirty="0" smtClean="0"/>
              <a:t>Contact US</a:t>
            </a:r>
            <a:endParaRPr lang="en-IN" dirty="0"/>
          </a:p>
        </p:txBody>
      </p:sp>
    </p:spTree>
    <p:extLst>
      <p:ext uri="{BB962C8B-B14F-4D97-AF65-F5344CB8AC3E}">
        <p14:creationId xmlns:p14="http://schemas.microsoft.com/office/powerpoint/2010/main" val="2282915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27315" y="988744"/>
            <a:ext cx="9978487" cy="5612899"/>
          </a:xfrm>
          <a:prstGeom prst="rect">
            <a:avLst/>
          </a:prstGeom>
        </p:spPr>
      </p:pic>
      <p:sp>
        <p:nvSpPr>
          <p:cNvPr id="3" name="TextBox 2"/>
          <p:cNvSpPr txBox="1"/>
          <p:nvPr/>
        </p:nvSpPr>
        <p:spPr>
          <a:xfrm>
            <a:off x="4267200" y="539932"/>
            <a:ext cx="3431177" cy="369332"/>
          </a:xfrm>
          <a:prstGeom prst="rect">
            <a:avLst/>
          </a:prstGeom>
          <a:noFill/>
        </p:spPr>
        <p:txBody>
          <a:bodyPr wrap="square" rtlCol="0">
            <a:spAutoFit/>
          </a:bodyPr>
          <a:lstStyle/>
          <a:p>
            <a:r>
              <a:rPr lang="en-US" dirty="0" smtClean="0"/>
              <a:t>Customer Home Page</a:t>
            </a:r>
            <a:endParaRPr lang="en-IN" dirty="0"/>
          </a:p>
        </p:txBody>
      </p:sp>
    </p:spTree>
    <p:extLst>
      <p:ext uri="{BB962C8B-B14F-4D97-AF65-F5344CB8AC3E}">
        <p14:creationId xmlns:p14="http://schemas.microsoft.com/office/powerpoint/2010/main" val="2731030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27565" y="426721"/>
            <a:ext cx="5773783" cy="369332"/>
          </a:xfrm>
          <a:prstGeom prst="rect">
            <a:avLst/>
          </a:prstGeom>
          <a:noFill/>
        </p:spPr>
        <p:txBody>
          <a:bodyPr wrap="square" rtlCol="0">
            <a:spAutoFit/>
          </a:bodyPr>
          <a:lstStyle/>
          <a:p>
            <a:r>
              <a:rPr lang="en-US" dirty="0" smtClean="0"/>
              <a:t>Create Account for Customer</a:t>
            </a:r>
            <a:endParaRPr lang="en-IN" dirty="0"/>
          </a:p>
        </p:txBody>
      </p:sp>
      <p:pic>
        <p:nvPicPr>
          <p:cNvPr id="4" name="Picture 3"/>
          <p:cNvPicPr>
            <a:picLocks noChangeAspect="1"/>
          </p:cNvPicPr>
          <p:nvPr/>
        </p:nvPicPr>
        <p:blipFill>
          <a:blip r:embed="rId2"/>
          <a:stretch>
            <a:fillRect/>
          </a:stretch>
        </p:blipFill>
        <p:spPr>
          <a:xfrm>
            <a:off x="1120588" y="960003"/>
            <a:ext cx="10102836" cy="5682845"/>
          </a:xfrm>
          <a:prstGeom prst="rect">
            <a:avLst/>
          </a:prstGeom>
        </p:spPr>
      </p:pic>
    </p:spTree>
    <p:extLst>
      <p:ext uri="{BB962C8B-B14F-4D97-AF65-F5344CB8AC3E}">
        <p14:creationId xmlns:p14="http://schemas.microsoft.com/office/powerpoint/2010/main" val="4066555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56271" y="819952"/>
            <a:ext cx="9689280" cy="5450220"/>
          </a:xfrm>
          <a:prstGeom prst="rect">
            <a:avLst/>
          </a:prstGeom>
        </p:spPr>
      </p:pic>
      <p:sp>
        <p:nvSpPr>
          <p:cNvPr id="3" name="TextBox 2"/>
          <p:cNvSpPr txBox="1"/>
          <p:nvPr/>
        </p:nvSpPr>
        <p:spPr>
          <a:xfrm>
            <a:off x="5033554" y="330926"/>
            <a:ext cx="6061166" cy="369332"/>
          </a:xfrm>
          <a:prstGeom prst="rect">
            <a:avLst/>
          </a:prstGeom>
          <a:noFill/>
        </p:spPr>
        <p:txBody>
          <a:bodyPr wrap="square" rtlCol="0">
            <a:spAutoFit/>
          </a:bodyPr>
          <a:lstStyle/>
          <a:p>
            <a:r>
              <a:rPr lang="en-US" dirty="0" smtClean="0"/>
              <a:t>Login Customer</a:t>
            </a:r>
            <a:endParaRPr lang="en-IN" dirty="0"/>
          </a:p>
        </p:txBody>
      </p:sp>
    </p:spTree>
    <p:extLst>
      <p:ext uri="{BB962C8B-B14F-4D97-AF65-F5344CB8AC3E}">
        <p14:creationId xmlns:p14="http://schemas.microsoft.com/office/powerpoint/2010/main" val="4282956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54243" y="705972"/>
            <a:ext cx="9677897" cy="5443817"/>
          </a:xfrm>
          <a:prstGeom prst="rect">
            <a:avLst/>
          </a:prstGeom>
        </p:spPr>
      </p:pic>
    </p:spTree>
    <p:extLst>
      <p:ext uri="{BB962C8B-B14F-4D97-AF65-F5344CB8AC3E}">
        <p14:creationId xmlns:p14="http://schemas.microsoft.com/office/powerpoint/2010/main" val="3944464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87121" y="1010195"/>
            <a:ext cx="9707154" cy="5460274"/>
          </a:xfrm>
          <a:prstGeom prst="rect">
            <a:avLst/>
          </a:prstGeom>
        </p:spPr>
      </p:pic>
    </p:spTree>
    <p:extLst>
      <p:ext uri="{BB962C8B-B14F-4D97-AF65-F5344CB8AC3E}">
        <p14:creationId xmlns:p14="http://schemas.microsoft.com/office/powerpoint/2010/main" val="2740579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01485" y="1048422"/>
            <a:ext cx="10210030" cy="5743142"/>
          </a:xfrm>
          <a:prstGeom prst="rect">
            <a:avLst/>
          </a:prstGeom>
        </p:spPr>
      </p:pic>
      <p:sp>
        <p:nvSpPr>
          <p:cNvPr id="3" name="TextBox 2"/>
          <p:cNvSpPr txBox="1"/>
          <p:nvPr/>
        </p:nvSpPr>
        <p:spPr>
          <a:xfrm>
            <a:off x="4589416" y="435429"/>
            <a:ext cx="5068389" cy="369332"/>
          </a:xfrm>
          <a:prstGeom prst="rect">
            <a:avLst/>
          </a:prstGeom>
          <a:noFill/>
        </p:spPr>
        <p:txBody>
          <a:bodyPr wrap="square" rtlCol="0">
            <a:spAutoFit/>
          </a:bodyPr>
          <a:lstStyle/>
          <a:p>
            <a:r>
              <a:rPr lang="en-US" dirty="0" smtClean="0"/>
              <a:t>Applied Policy History</a:t>
            </a:r>
            <a:endParaRPr lang="en-IN" dirty="0"/>
          </a:p>
        </p:txBody>
      </p:sp>
    </p:spTree>
    <p:extLst>
      <p:ext uri="{BB962C8B-B14F-4D97-AF65-F5344CB8AC3E}">
        <p14:creationId xmlns:p14="http://schemas.microsoft.com/office/powerpoint/2010/main" val="915227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06287" y="905691"/>
            <a:ext cx="7445828" cy="3908762"/>
          </a:xfrm>
          <a:prstGeom prst="rect">
            <a:avLst/>
          </a:prstGeom>
          <a:noFill/>
        </p:spPr>
        <p:txBody>
          <a:bodyPr wrap="square" rtlCol="0">
            <a:spAutoFit/>
          </a:bodyPr>
          <a:lstStyle/>
          <a:p>
            <a:r>
              <a:rPr lang="en-US" sz="2400" b="1" dirty="0" smtClean="0"/>
              <a:t>Team Members:</a:t>
            </a:r>
          </a:p>
          <a:p>
            <a:endParaRPr lang="en-US" sz="2400" b="1" dirty="0" smtClean="0"/>
          </a:p>
          <a:p>
            <a:r>
              <a:rPr lang="en-US" sz="2000" dirty="0" smtClean="0"/>
              <a:t>2490829  </a:t>
            </a:r>
            <a:r>
              <a:rPr lang="en-US" sz="2000" dirty="0" err="1" smtClean="0"/>
              <a:t>Bandi</a:t>
            </a:r>
            <a:r>
              <a:rPr lang="en-US" sz="2000" dirty="0" smtClean="0"/>
              <a:t> </a:t>
            </a:r>
            <a:r>
              <a:rPr lang="en-US" sz="2000" dirty="0" err="1" smtClean="0"/>
              <a:t>Reddama</a:t>
            </a:r>
            <a:endParaRPr lang="en-US" sz="2000" dirty="0" smtClean="0"/>
          </a:p>
          <a:p>
            <a:r>
              <a:rPr lang="en-US" sz="2000" dirty="0" smtClean="0"/>
              <a:t>2490000  Dara </a:t>
            </a:r>
            <a:r>
              <a:rPr lang="en-US" sz="2000" dirty="0" err="1" smtClean="0"/>
              <a:t>Pavani</a:t>
            </a:r>
            <a:endParaRPr lang="en-US" sz="2000" dirty="0" smtClean="0"/>
          </a:p>
          <a:p>
            <a:r>
              <a:rPr lang="en-US" sz="2000" dirty="0" smtClean="0"/>
              <a:t>2491302  </a:t>
            </a:r>
            <a:r>
              <a:rPr lang="en-US" sz="2000" dirty="0" err="1" smtClean="0"/>
              <a:t>Gangasani</a:t>
            </a:r>
            <a:r>
              <a:rPr lang="en-US" sz="2000" dirty="0" smtClean="0"/>
              <a:t> </a:t>
            </a:r>
            <a:r>
              <a:rPr lang="en-US" sz="2000" dirty="0" err="1" smtClean="0"/>
              <a:t>Lokesh</a:t>
            </a:r>
            <a:endParaRPr lang="en-US" sz="2000" dirty="0" smtClean="0"/>
          </a:p>
          <a:p>
            <a:r>
              <a:rPr lang="en-US" sz="2000" dirty="0" smtClean="0"/>
              <a:t>2491403  Mk </a:t>
            </a:r>
            <a:r>
              <a:rPr lang="en-US" sz="2000" dirty="0" err="1" smtClean="0"/>
              <a:t>Sahana</a:t>
            </a:r>
            <a:endParaRPr lang="en-US" sz="2000" dirty="0" smtClean="0"/>
          </a:p>
          <a:p>
            <a:r>
              <a:rPr lang="en-US" sz="2000" dirty="0" smtClean="0"/>
              <a:t>2490856  </a:t>
            </a:r>
            <a:r>
              <a:rPr lang="en-US" sz="2000" dirty="0" err="1" smtClean="0"/>
              <a:t>Aishwarya</a:t>
            </a:r>
            <a:r>
              <a:rPr lang="en-US" sz="2000" dirty="0" smtClean="0"/>
              <a:t> </a:t>
            </a:r>
            <a:r>
              <a:rPr lang="en-US" sz="2000" dirty="0" err="1" smtClean="0"/>
              <a:t>Ankalagi</a:t>
            </a:r>
            <a:endParaRPr lang="en-US" sz="2000" dirty="0" smtClean="0"/>
          </a:p>
          <a:p>
            <a:r>
              <a:rPr lang="en-US" sz="2000" dirty="0" smtClean="0"/>
              <a:t>2489813  </a:t>
            </a:r>
            <a:r>
              <a:rPr lang="en-US" sz="2000" dirty="0" err="1" smtClean="0"/>
              <a:t>Bandi</a:t>
            </a:r>
            <a:r>
              <a:rPr lang="en-US" sz="2000" dirty="0" smtClean="0"/>
              <a:t> </a:t>
            </a:r>
            <a:r>
              <a:rPr lang="en-US" sz="2000" dirty="0" err="1" smtClean="0"/>
              <a:t>Keerthi</a:t>
            </a:r>
            <a:endParaRPr lang="en-US" sz="2000" dirty="0" smtClean="0"/>
          </a:p>
          <a:p>
            <a:r>
              <a:rPr lang="en-US" sz="2000" dirty="0" smtClean="0"/>
              <a:t>2490641  </a:t>
            </a:r>
            <a:r>
              <a:rPr lang="en-US" sz="2000" dirty="0" err="1" smtClean="0"/>
              <a:t>Gowtham</a:t>
            </a:r>
            <a:r>
              <a:rPr lang="en-US" sz="2000" dirty="0" smtClean="0"/>
              <a:t> V</a:t>
            </a:r>
          </a:p>
          <a:p>
            <a:r>
              <a:rPr lang="en-US" sz="2000" dirty="0" smtClean="0"/>
              <a:t>2491258  Manish </a:t>
            </a:r>
            <a:r>
              <a:rPr lang="en-US" sz="2000" dirty="0" err="1" smtClean="0"/>
              <a:t>Chandrakant</a:t>
            </a:r>
            <a:r>
              <a:rPr lang="en-US" sz="2000" dirty="0" smtClean="0"/>
              <a:t> </a:t>
            </a:r>
            <a:r>
              <a:rPr lang="en-US" sz="2000" dirty="0" err="1" smtClean="0"/>
              <a:t>Sakalkar</a:t>
            </a:r>
            <a:endParaRPr lang="en-US" sz="2000" dirty="0" smtClean="0"/>
          </a:p>
          <a:p>
            <a:r>
              <a:rPr lang="en-US" sz="2000" dirty="0" smtClean="0"/>
              <a:t>2487417  Para Jhansi</a:t>
            </a:r>
          </a:p>
          <a:p>
            <a:r>
              <a:rPr lang="en-US" sz="2000" dirty="0" smtClean="0"/>
              <a:t>2488690  </a:t>
            </a:r>
            <a:r>
              <a:rPr lang="en-US" sz="2000" dirty="0" err="1" smtClean="0"/>
              <a:t>Sridatta</a:t>
            </a:r>
            <a:r>
              <a:rPr lang="en-US" sz="2000" dirty="0" smtClean="0"/>
              <a:t> R </a:t>
            </a:r>
            <a:r>
              <a:rPr lang="en-US" sz="2000" dirty="0" err="1" smtClean="0"/>
              <a:t>Patil</a:t>
            </a:r>
            <a:endParaRPr lang="en-IN" sz="2000" dirty="0"/>
          </a:p>
        </p:txBody>
      </p:sp>
    </p:spTree>
    <p:extLst>
      <p:ext uri="{BB962C8B-B14F-4D97-AF65-F5344CB8AC3E}">
        <p14:creationId xmlns:p14="http://schemas.microsoft.com/office/powerpoint/2010/main" val="758692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79863" y="757646"/>
            <a:ext cx="9861972" cy="5547359"/>
          </a:xfrm>
          <a:prstGeom prst="rect">
            <a:avLst/>
          </a:prstGeom>
        </p:spPr>
      </p:pic>
      <p:sp>
        <p:nvSpPr>
          <p:cNvPr id="3" name="TextBox 2"/>
          <p:cNvSpPr txBox="1"/>
          <p:nvPr/>
        </p:nvSpPr>
        <p:spPr>
          <a:xfrm>
            <a:off x="4676503" y="252549"/>
            <a:ext cx="6331132" cy="369332"/>
          </a:xfrm>
          <a:prstGeom prst="rect">
            <a:avLst/>
          </a:prstGeom>
          <a:noFill/>
        </p:spPr>
        <p:txBody>
          <a:bodyPr wrap="square" rtlCol="0">
            <a:spAutoFit/>
          </a:bodyPr>
          <a:lstStyle/>
          <a:p>
            <a:r>
              <a:rPr lang="en-US" dirty="0" smtClean="0"/>
              <a:t>Ask Questions</a:t>
            </a:r>
            <a:endParaRPr lang="en-IN" dirty="0"/>
          </a:p>
        </p:txBody>
      </p:sp>
    </p:spTree>
    <p:extLst>
      <p:ext uri="{BB962C8B-B14F-4D97-AF65-F5344CB8AC3E}">
        <p14:creationId xmlns:p14="http://schemas.microsoft.com/office/powerpoint/2010/main" val="17664559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11198" y="992842"/>
            <a:ext cx="10171954" cy="5721724"/>
          </a:xfrm>
          <a:prstGeom prst="rect">
            <a:avLst/>
          </a:prstGeom>
        </p:spPr>
      </p:pic>
      <p:sp>
        <p:nvSpPr>
          <p:cNvPr id="4" name="TextBox 3"/>
          <p:cNvSpPr txBox="1"/>
          <p:nvPr/>
        </p:nvSpPr>
        <p:spPr>
          <a:xfrm>
            <a:off x="4519748" y="313508"/>
            <a:ext cx="5869577" cy="369332"/>
          </a:xfrm>
          <a:prstGeom prst="rect">
            <a:avLst/>
          </a:prstGeom>
          <a:noFill/>
        </p:spPr>
        <p:txBody>
          <a:bodyPr wrap="square" rtlCol="0">
            <a:spAutoFit/>
          </a:bodyPr>
          <a:lstStyle/>
          <a:p>
            <a:r>
              <a:rPr lang="en-US" dirty="0" smtClean="0"/>
              <a:t>Ask Question History</a:t>
            </a:r>
            <a:endParaRPr lang="en-IN" dirty="0"/>
          </a:p>
        </p:txBody>
      </p:sp>
    </p:spTree>
    <p:extLst>
      <p:ext uri="{BB962C8B-B14F-4D97-AF65-F5344CB8AC3E}">
        <p14:creationId xmlns:p14="http://schemas.microsoft.com/office/powerpoint/2010/main" val="27228548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75359" y="673698"/>
            <a:ext cx="10711543" cy="6025243"/>
          </a:xfrm>
          <a:prstGeom prst="rect">
            <a:avLst/>
          </a:prstGeom>
        </p:spPr>
      </p:pic>
      <p:sp>
        <p:nvSpPr>
          <p:cNvPr id="3" name="TextBox 2"/>
          <p:cNvSpPr txBox="1"/>
          <p:nvPr/>
        </p:nvSpPr>
        <p:spPr>
          <a:xfrm>
            <a:off x="4868092" y="165463"/>
            <a:ext cx="4972594" cy="369332"/>
          </a:xfrm>
          <a:prstGeom prst="rect">
            <a:avLst/>
          </a:prstGeom>
          <a:noFill/>
        </p:spPr>
        <p:txBody>
          <a:bodyPr wrap="square" rtlCol="0">
            <a:spAutoFit/>
          </a:bodyPr>
          <a:lstStyle/>
          <a:p>
            <a:r>
              <a:rPr lang="en-US" dirty="0" smtClean="0"/>
              <a:t>Login Page Admin</a:t>
            </a:r>
            <a:endParaRPr lang="en-IN" dirty="0"/>
          </a:p>
        </p:txBody>
      </p:sp>
    </p:spTree>
    <p:extLst>
      <p:ext uri="{BB962C8B-B14F-4D97-AF65-F5344CB8AC3E}">
        <p14:creationId xmlns:p14="http://schemas.microsoft.com/office/powerpoint/2010/main" val="33427667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79928" y="876300"/>
            <a:ext cx="10399059" cy="5849471"/>
          </a:xfrm>
          <a:prstGeom prst="rect">
            <a:avLst/>
          </a:prstGeom>
        </p:spPr>
      </p:pic>
      <p:sp>
        <p:nvSpPr>
          <p:cNvPr id="3" name="TextBox 2"/>
          <p:cNvSpPr txBox="1"/>
          <p:nvPr/>
        </p:nvSpPr>
        <p:spPr>
          <a:xfrm>
            <a:off x="5207726" y="296092"/>
            <a:ext cx="6844937" cy="383177"/>
          </a:xfrm>
          <a:prstGeom prst="rect">
            <a:avLst/>
          </a:prstGeom>
          <a:noFill/>
        </p:spPr>
        <p:txBody>
          <a:bodyPr wrap="square" rtlCol="0">
            <a:spAutoFit/>
          </a:bodyPr>
          <a:lstStyle/>
          <a:p>
            <a:r>
              <a:rPr lang="en-US" dirty="0" smtClean="0"/>
              <a:t>Admin Login</a:t>
            </a:r>
            <a:endParaRPr lang="en-IN" dirty="0"/>
          </a:p>
        </p:txBody>
      </p:sp>
    </p:spTree>
    <p:extLst>
      <p:ext uri="{BB962C8B-B14F-4D97-AF65-F5344CB8AC3E}">
        <p14:creationId xmlns:p14="http://schemas.microsoft.com/office/powerpoint/2010/main" val="10888540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3354" y="897174"/>
            <a:ext cx="9985491" cy="5616838"/>
          </a:xfrm>
          <a:prstGeom prst="rect">
            <a:avLst/>
          </a:prstGeom>
        </p:spPr>
      </p:pic>
      <p:sp>
        <p:nvSpPr>
          <p:cNvPr id="3" name="TextBox 2"/>
          <p:cNvSpPr txBox="1"/>
          <p:nvPr/>
        </p:nvSpPr>
        <p:spPr>
          <a:xfrm>
            <a:off x="4615543" y="400594"/>
            <a:ext cx="6897189" cy="369332"/>
          </a:xfrm>
          <a:prstGeom prst="rect">
            <a:avLst/>
          </a:prstGeom>
          <a:noFill/>
        </p:spPr>
        <p:txBody>
          <a:bodyPr wrap="square" rtlCol="0">
            <a:spAutoFit/>
          </a:bodyPr>
          <a:lstStyle/>
          <a:p>
            <a:r>
              <a:rPr lang="en-US" dirty="0" smtClean="0"/>
              <a:t>Admin Dashboard</a:t>
            </a:r>
            <a:endParaRPr lang="en-IN" dirty="0"/>
          </a:p>
        </p:txBody>
      </p:sp>
    </p:spTree>
    <p:extLst>
      <p:ext uri="{BB962C8B-B14F-4D97-AF65-F5344CB8AC3E}">
        <p14:creationId xmlns:p14="http://schemas.microsoft.com/office/powerpoint/2010/main" val="170946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96081" y="965949"/>
            <a:ext cx="10299448" cy="5793440"/>
          </a:xfrm>
          <a:prstGeom prst="rect">
            <a:avLst/>
          </a:prstGeom>
        </p:spPr>
      </p:pic>
      <p:sp>
        <p:nvSpPr>
          <p:cNvPr id="3" name="TextBox 2"/>
          <p:cNvSpPr txBox="1"/>
          <p:nvPr/>
        </p:nvSpPr>
        <p:spPr>
          <a:xfrm>
            <a:off x="4831977" y="322729"/>
            <a:ext cx="6992471" cy="369332"/>
          </a:xfrm>
          <a:prstGeom prst="rect">
            <a:avLst/>
          </a:prstGeom>
          <a:noFill/>
        </p:spPr>
        <p:txBody>
          <a:bodyPr wrap="square" rtlCol="0">
            <a:spAutoFit/>
          </a:bodyPr>
          <a:lstStyle/>
          <a:p>
            <a:r>
              <a:rPr lang="en-US" dirty="0" smtClean="0"/>
              <a:t>Customer All Data</a:t>
            </a:r>
            <a:endParaRPr lang="en-IN" dirty="0"/>
          </a:p>
        </p:txBody>
      </p:sp>
    </p:spTree>
    <p:extLst>
      <p:ext uri="{BB962C8B-B14F-4D97-AF65-F5344CB8AC3E}">
        <p14:creationId xmlns:p14="http://schemas.microsoft.com/office/powerpoint/2010/main" val="41909970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92778" y="862980"/>
            <a:ext cx="10377030" cy="5837079"/>
          </a:xfrm>
          <a:prstGeom prst="rect">
            <a:avLst/>
          </a:prstGeom>
        </p:spPr>
      </p:pic>
      <p:sp>
        <p:nvSpPr>
          <p:cNvPr id="3" name="TextBox 2"/>
          <p:cNvSpPr txBox="1"/>
          <p:nvPr/>
        </p:nvSpPr>
        <p:spPr>
          <a:xfrm>
            <a:off x="4711336" y="252548"/>
            <a:ext cx="6278880" cy="369332"/>
          </a:xfrm>
          <a:prstGeom prst="rect">
            <a:avLst/>
          </a:prstGeom>
          <a:noFill/>
        </p:spPr>
        <p:txBody>
          <a:bodyPr wrap="square" rtlCol="0">
            <a:spAutoFit/>
          </a:bodyPr>
          <a:lstStyle/>
          <a:p>
            <a:r>
              <a:rPr lang="en-US" smtClean="0"/>
              <a:t>Category Page</a:t>
            </a:r>
            <a:endParaRPr lang="en-IN" dirty="0"/>
          </a:p>
        </p:txBody>
      </p:sp>
    </p:spTree>
    <p:extLst>
      <p:ext uri="{BB962C8B-B14F-4D97-AF65-F5344CB8AC3E}">
        <p14:creationId xmlns:p14="http://schemas.microsoft.com/office/powerpoint/2010/main" val="12970704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2667" y="849407"/>
            <a:ext cx="10442885" cy="5874123"/>
          </a:xfrm>
          <a:prstGeom prst="rect">
            <a:avLst/>
          </a:prstGeom>
        </p:spPr>
      </p:pic>
      <p:sp>
        <p:nvSpPr>
          <p:cNvPr id="3" name="TextBox 2"/>
          <p:cNvSpPr txBox="1"/>
          <p:nvPr/>
        </p:nvSpPr>
        <p:spPr>
          <a:xfrm>
            <a:off x="4824549" y="278674"/>
            <a:ext cx="6505303" cy="369332"/>
          </a:xfrm>
          <a:prstGeom prst="rect">
            <a:avLst/>
          </a:prstGeom>
          <a:noFill/>
        </p:spPr>
        <p:txBody>
          <a:bodyPr wrap="square" rtlCol="0">
            <a:spAutoFit/>
          </a:bodyPr>
          <a:lstStyle/>
          <a:p>
            <a:r>
              <a:rPr lang="en-US" dirty="0" smtClean="0"/>
              <a:t>Add Categories</a:t>
            </a:r>
            <a:endParaRPr lang="en-IN" dirty="0"/>
          </a:p>
        </p:txBody>
      </p:sp>
    </p:spTree>
    <p:extLst>
      <p:ext uri="{BB962C8B-B14F-4D97-AF65-F5344CB8AC3E}">
        <p14:creationId xmlns:p14="http://schemas.microsoft.com/office/powerpoint/2010/main" val="40647105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4164" y="836342"/>
            <a:ext cx="10490556" cy="5900937"/>
          </a:xfrm>
          <a:prstGeom prst="rect">
            <a:avLst/>
          </a:prstGeom>
        </p:spPr>
      </p:pic>
      <p:sp>
        <p:nvSpPr>
          <p:cNvPr id="3" name="TextBox 2"/>
          <p:cNvSpPr txBox="1"/>
          <p:nvPr/>
        </p:nvSpPr>
        <p:spPr>
          <a:xfrm>
            <a:off x="4911634" y="269966"/>
            <a:ext cx="8064137" cy="369332"/>
          </a:xfrm>
          <a:prstGeom prst="rect">
            <a:avLst/>
          </a:prstGeom>
          <a:noFill/>
        </p:spPr>
        <p:txBody>
          <a:bodyPr wrap="square" rtlCol="0">
            <a:spAutoFit/>
          </a:bodyPr>
          <a:lstStyle/>
          <a:p>
            <a:r>
              <a:rPr lang="en-US" dirty="0" smtClean="0"/>
              <a:t>Category All Data</a:t>
            </a:r>
            <a:endParaRPr lang="en-IN" dirty="0"/>
          </a:p>
        </p:txBody>
      </p:sp>
    </p:spTree>
    <p:extLst>
      <p:ext uri="{BB962C8B-B14F-4D97-AF65-F5344CB8AC3E}">
        <p14:creationId xmlns:p14="http://schemas.microsoft.com/office/powerpoint/2010/main" val="41748323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9071" y="903706"/>
            <a:ext cx="10260292" cy="5771414"/>
          </a:xfrm>
          <a:prstGeom prst="rect">
            <a:avLst/>
          </a:prstGeom>
        </p:spPr>
      </p:pic>
      <p:sp>
        <p:nvSpPr>
          <p:cNvPr id="3" name="TextBox 2"/>
          <p:cNvSpPr txBox="1"/>
          <p:nvPr/>
        </p:nvSpPr>
        <p:spPr>
          <a:xfrm>
            <a:off x="4868092" y="330926"/>
            <a:ext cx="6122125" cy="369332"/>
          </a:xfrm>
          <a:prstGeom prst="rect">
            <a:avLst/>
          </a:prstGeom>
          <a:noFill/>
        </p:spPr>
        <p:txBody>
          <a:bodyPr wrap="square" rtlCol="0">
            <a:spAutoFit/>
          </a:bodyPr>
          <a:lstStyle/>
          <a:p>
            <a:r>
              <a:rPr lang="en-US" dirty="0" smtClean="0"/>
              <a:t>Policy Dashboard</a:t>
            </a:r>
            <a:endParaRPr lang="en-IN" dirty="0"/>
          </a:p>
        </p:txBody>
      </p:sp>
    </p:spTree>
    <p:extLst>
      <p:ext uri="{BB962C8B-B14F-4D97-AF65-F5344CB8AC3E}">
        <p14:creationId xmlns:p14="http://schemas.microsoft.com/office/powerpoint/2010/main" val="1619378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Content</a:t>
            </a:r>
            <a:endParaRPr lang="en-IN" dirty="0"/>
          </a:p>
        </p:txBody>
      </p:sp>
      <p:sp>
        <p:nvSpPr>
          <p:cNvPr id="4" name="TextBox 3"/>
          <p:cNvSpPr txBox="1"/>
          <p:nvPr/>
        </p:nvSpPr>
        <p:spPr>
          <a:xfrm>
            <a:off x="677334" y="1672046"/>
            <a:ext cx="10293532" cy="3754874"/>
          </a:xfrm>
          <a:prstGeom prst="rect">
            <a:avLst/>
          </a:prstGeom>
          <a:noFill/>
        </p:spPr>
        <p:txBody>
          <a:bodyPr wrap="square" rtlCol="0">
            <a:spAutoFit/>
          </a:bodyPr>
          <a:lstStyle/>
          <a:p>
            <a:pPr marL="342900" indent="-342900">
              <a:buFont typeface="Wingdings" panose="05000000000000000000" pitchFamily="2" charset="2"/>
              <a:buChar char="Ø"/>
            </a:pPr>
            <a:r>
              <a:rPr lang="en-GB" sz="2000" dirty="0">
                <a:latin typeface="Arial" pitchFamily="34" charset="0"/>
                <a:cs typeface="Arial" pitchFamily="34" charset="0"/>
              </a:rPr>
              <a:t>Abstract</a:t>
            </a:r>
          </a:p>
          <a:p>
            <a:pPr marL="342900" indent="-342900">
              <a:buFont typeface="Wingdings" panose="05000000000000000000" pitchFamily="2" charset="2"/>
              <a:buChar char="Ø"/>
            </a:pPr>
            <a:r>
              <a:rPr lang="en-GB" sz="2000" dirty="0">
                <a:latin typeface="Arial" pitchFamily="34" charset="0"/>
                <a:cs typeface="Arial" pitchFamily="34" charset="0"/>
              </a:rPr>
              <a:t>Introduction</a:t>
            </a:r>
          </a:p>
          <a:p>
            <a:pPr marL="342900" indent="-342900">
              <a:buFont typeface="Wingdings" panose="05000000000000000000" pitchFamily="2" charset="2"/>
              <a:buChar char="Ø"/>
            </a:pPr>
            <a:r>
              <a:rPr lang="en-GB" sz="2000" dirty="0">
                <a:latin typeface="Arial" pitchFamily="34" charset="0"/>
                <a:cs typeface="Arial" pitchFamily="34" charset="0"/>
              </a:rPr>
              <a:t>Proposed system</a:t>
            </a:r>
          </a:p>
          <a:p>
            <a:pPr marL="342900" indent="-342900">
              <a:buFont typeface="Wingdings" panose="05000000000000000000" pitchFamily="2" charset="2"/>
              <a:buChar char="Ø"/>
            </a:pPr>
            <a:r>
              <a:rPr lang="en-GB" sz="2000" dirty="0">
                <a:latin typeface="Arial" pitchFamily="34" charset="0"/>
                <a:cs typeface="Arial" pitchFamily="34" charset="0"/>
              </a:rPr>
              <a:t>Technology used</a:t>
            </a:r>
          </a:p>
          <a:p>
            <a:pPr marL="342900" indent="-342900">
              <a:buFont typeface="Wingdings" panose="05000000000000000000" pitchFamily="2" charset="2"/>
              <a:buChar char="Ø"/>
            </a:pPr>
            <a:r>
              <a:rPr lang="en-GB" sz="2000" dirty="0" smtClean="0">
                <a:latin typeface="Arial" pitchFamily="34" charset="0"/>
                <a:cs typeface="Arial" pitchFamily="34" charset="0"/>
              </a:rPr>
              <a:t>Modules</a:t>
            </a:r>
            <a:endParaRPr lang="en-GB" sz="2000" dirty="0">
              <a:latin typeface="Arial" pitchFamily="34" charset="0"/>
              <a:cs typeface="Arial" pitchFamily="34" charset="0"/>
            </a:endParaRPr>
          </a:p>
          <a:p>
            <a:pPr marL="342900" indent="-342900">
              <a:buFont typeface="Wingdings" panose="05000000000000000000" pitchFamily="2" charset="2"/>
              <a:buChar char="Ø"/>
            </a:pPr>
            <a:r>
              <a:rPr lang="en-GB" sz="2000" dirty="0">
                <a:latin typeface="Arial" pitchFamily="34" charset="0"/>
                <a:cs typeface="Arial" pitchFamily="34" charset="0"/>
              </a:rPr>
              <a:t>ER Diagram</a:t>
            </a:r>
          </a:p>
          <a:p>
            <a:pPr marL="342900" indent="-342900">
              <a:buFont typeface="Wingdings" panose="05000000000000000000" pitchFamily="2" charset="2"/>
              <a:buChar char="Ø"/>
            </a:pPr>
            <a:r>
              <a:rPr lang="en-GB" sz="2000" dirty="0" smtClean="0">
                <a:latin typeface="Arial" pitchFamily="34" charset="0"/>
                <a:cs typeface="Arial" pitchFamily="34" charset="0"/>
              </a:rPr>
              <a:t>Use Case </a:t>
            </a:r>
            <a:r>
              <a:rPr lang="en-GB" sz="2000" dirty="0">
                <a:latin typeface="Arial" pitchFamily="34" charset="0"/>
                <a:cs typeface="Arial" pitchFamily="34" charset="0"/>
              </a:rPr>
              <a:t>Diagram</a:t>
            </a:r>
          </a:p>
          <a:p>
            <a:pPr marL="342900" indent="-342900">
              <a:buFont typeface="Wingdings" panose="05000000000000000000" pitchFamily="2" charset="2"/>
              <a:buChar char="Ø"/>
            </a:pPr>
            <a:r>
              <a:rPr lang="en-GB" sz="2000" dirty="0">
                <a:latin typeface="Arial" pitchFamily="34" charset="0"/>
                <a:cs typeface="Arial" pitchFamily="34" charset="0"/>
              </a:rPr>
              <a:t>Output </a:t>
            </a:r>
          </a:p>
          <a:p>
            <a:pPr marL="342900" indent="-342900">
              <a:buFont typeface="Wingdings" panose="05000000000000000000" pitchFamily="2" charset="2"/>
              <a:buChar char="Ø"/>
            </a:pPr>
            <a:r>
              <a:rPr lang="en-GB" sz="2000" dirty="0">
                <a:latin typeface="Arial" pitchFamily="34" charset="0"/>
                <a:cs typeface="Arial" pitchFamily="34" charset="0"/>
              </a:rPr>
              <a:t>Advantages</a:t>
            </a:r>
          </a:p>
          <a:p>
            <a:pPr marL="342900" indent="-342900">
              <a:buFont typeface="Wingdings" panose="05000000000000000000" pitchFamily="2" charset="2"/>
              <a:buChar char="Ø"/>
            </a:pPr>
            <a:r>
              <a:rPr lang="en-GB" sz="2000" dirty="0">
                <a:latin typeface="Arial" pitchFamily="34" charset="0"/>
                <a:cs typeface="Arial" pitchFamily="34" charset="0"/>
              </a:rPr>
              <a:t>Conclusion</a:t>
            </a:r>
          </a:p>
          <a:p>
            <a:pPr marL="342900" indent="-342900">
              <a:buFont typeface="Wingdings" panose="05000000000000000000" pitchFamily="2" charset="2"/>
              <a:buChar char="Ø"/>
            </a:pPr>
            <a:r>
              <a:rPr lang="en-GB" sz="2000" dirty="0">
                <a:latin typeface="Arial" pitchFamily="34" charset="0"/>
                <a:cs typeface="Arial" pitchFamily="34" charset="0"/>
              </a:rPr>
              <a:t>Future Scope</a:t>
            </a:r>
          </a:p>
          <a:p>
            <a:endParaRPr lang="en-IN" dirty="0"/>
          </a:p>
        </p:txBody>
      </p:sp>
    </p:spTree>
    <p:extLst>
      <p:ext uri="{BB962C8B-B14F-4D97-AF65-F5344CB8AC3E}">
        <p14:creationId xmlns:p14="http://schemas.microsoft.com/office/powerpoint/2010/main" val="21797501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77153" y="813550"/>
            <a:ext cx="10542494" cy="5930153"/>
          </a:xfrm>
          <a:prstGeom prst="rect">
            <a:avLst/>
          </a:prstGeom>
        </p:spPr>
      </p:pic>
      <p:sp>
        <p:nvSpPr>
          <p:cNvPr id="3" name="TextBox 2"/>
          <p:cNvSpPr txBox="1"/>
          <p:nvPr/>
        </p:nvSpPr>
        <p:spPr>
          <a:xfrm>
            <a:off x="2922494" y="304800"/>
            <a:ext cx="5486400"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2167005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19200" y="1272493"/>
            <a:ext cx="9759490" cy="5489713"/>
          </a:xfrm>
          <a:prstGeom prst="rect">
            <a:avLst/>
          </a:prstGeom>
        </p:spPr>
      </p:pic>
      <p:sp>
        <p:nvSpPr>
          <p:cNvPr id="3" name="TextBox 2"/>
          <p:cNvSpPr txBox="1"/>
          <p:nvPr/>
        </p:nvSpPr>
        <p:spPr>
          <a:xfrm>
            <a:off x="5033553" y="574766"/>
            <a:ext cx="5338355" cy="369332"/>
          </a:xfrm>
          <a:prstGeom prst="rect">
            <a:avLst/>
          </a:prstGeom>
          <a:noFill/>
        </p:spPr>
        <p:txBody>
          <a:bodyPr wrap="square" rtlCol="0">
            <a:spAutoFit/>
          </a:bodyPr>
          <a:lstStyle/>
          <a:p>
            <a:r>
              <a:rPr lang="en-US" dirty="0" smtClean="0"/>
              <a:t>Policy All Data</a:t>
            </a:r>
            <a:endParaRPr lang="en-IN" dirty="0"/>
          </a:p>
        </p:txBody>
      </p:sp>
    </p:spTree>
    <p:extLst>
      <p:ext uri="{BB962C8B-B14F-4D97-AF65-F5344CB8AC3E}">
        <p14:creationId xmlns:p14="http://schemas.microsoft.com/office/powerpoint/2010/main" val="16226871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2354" y="963130"/>
            <a:ext cx="10270764" cy="5777305"/>
          </a:xfrm>
          <a:prstGeom prst="rect">
            <a:avLst/>
          </a:prstGeom>
        </p:spPr>
      </p:pic>
      <p:sp>
        <p:nvSpPr>
          <p:cNvPr id="3" name="TextBox 2"/>
          <p:cNvSpPr txBox="1"/>
          <p:nvPr/>
        </p:nvSpPr>
        <p:spPr>
          <a:xfrm>
            <a:off x="4005943" y="313509"/>
            <a:ext cx="6757852" cy="365760"/>
          </a:xfrm>
          <a:prstGeom prst="rect">
            <a:avLst/>
          </a:prstGeom>
          <a:noFill/>
        </p:spPr>
        <p:txBody>
          <a:bodyPr wrap="square" rtlCol="0">
            <a:spAutoFit/>
          </a:bodyPr>
          <a:lstStyle/>
          <a:p>
            <a:r>
              <a:rPr lang="en-US" dirty="0" smtClean="0"/>
              <a:t>Total Applied Policy Holder</a:t>
            </a:r>
            <a:endParaRPr lang="en-IN" dirty="0"/>
          </a:p>
        </p:txBody>
      </p:sp>
    </p:spTree>
    <p:extLst>
      <p:ext uri="{BB962C8B-B14F-4D97-AF65-F5344CB8AC3E}">
        <p14:creationId xmlns:p14="http://schemas.microsoft.com/office/powerpoint/2010/main" val="42947486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88571" y="983619"/>
            <a:ext cx="10134728" cy="5700785"/>
          </a:xfrm>
          <a:prstGeom prst="rect">
            <a:avLst/>
          </a:prstGeom>
        </p:spPr>
      </p:pic>
      <p:sp>
        <p:nvSpPr>
          <p:cNvPr id="3" name="TextBox 2"/>
          <p:cNvSpPr txBox="1"/>
          <p:nvPr/>
        </p:nvSpPr>
        <p:spPr>
          <a:xfrm>
            <a:off x="4093029" y="330926"/>
            <a:ext cx="6217920" cy="369332"/>
          </a:xfrm>
          <a:prstGeom prst="rect">
            <a:avLst/>
          </a:prstGeom>
          <a:noFill/>
        </p:spPr>
        <p:txBody>
          <a:bodyPr wrap="square" rtlCol="0">
            <a:spAutoFit/>
          </a:bodyPr>
          <a:lstStyle/>
          <a:p>
            <a:r>
              <a:rPr lang="en-US" dirty="0" smtClean="0"/>
              <a:t>Total Applied Policy Holder Data</a:t>
            </a:r>
            <a:endParaRPr lang="en-IN" dirty="0"/>
          </a:p>
        </p:txBody>
      </p:sp>
    </p:spTree>
    <p:extLst>
      <p:ext uri="{BB962C8B-B14F-4D97-AF65-F5344CB8AC3E}">
        <p14:creationId xmlns:p14="http://schemas.microsoft.com/office/powerpoint/2010/main" val="5995391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40229" y="1024347"/>
            <a:ext cx="10254598" cy="5768212"/>
          </a:xfrm>
          <a:prstGeom prst="rect">
            <a:avLst/>
          </a:prstGeom>
        </p:spPr>
      </p:pic>
      <p:sp>
        <p:nvSpPr>
          <p:cNvPr id="3" name="TextBox 2"/>
          <p:cNvSpPr txBox="1"/>
          <p:nvPr/>
        </p:nvSpPr>
        <p:spPr>
          <a:xfrm>
            <a:off x="4750782" y="365760"/>
            <a:ext cx="6244045" cy="369332"/>
          </a:xfrm>
          <a:prstGeom prst="rect">
            <a:avLst/>
          </a:prstGeom>
          <a:noFill/>
        </p:spPr>
        <p:txBody>
          <a:bodyPr wrap="square" rtlCol="0">
            <a:spAutoFit/>
          </a:bodyPr>
          <a:lstStyle/>
          <a:p>
            <a:r>
              <a:rPr lang="en-US" dirty="0" smtClean="0"/>
              <a:t>Approved Policy</a:t>
            </a:r>
            <a:endParaRPr lang="en-IN" dirty="0"/>
          </a:p>
        </p:txBody>
      </p:sp>
    </p:spTree>
    <p:extLst>
      <p:ext uri="{BB962C8B-B14F-4D97-AF65-F5344CB8AC3E}">
        <p14:creationId xmlns:p14="http://schemas.microsoft.com/office/powerpoint/2010/main" val="38553707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23020" y="859396"/>
            <a:ext cx="10345614" cy="5819408"/>
          </a:xfrm>
          <a:prstGeom prst="rect">
            <a:avLst/>
          </a:prstGeom>
        </p:spPr>
      </p:pic>
      <p:sp>
        <p:nvSpPr>
          <p:cNvPr id="3" name="TextBox 2"/>
          <p:cNvSpPr txBox="1"/>
          <p:nvPr/>
        </p:nvSpPr>
        <p:spPr>
          <a:xfrm>
            <a:off x="4975412" y="233082"/>
            <a:ext cx="7216588" cy="369332"/>
          </a:xfrm>
          <a:prstGeom prst="rect">
            <a:avLst/>
          </a:prstGeom>
          <a:noFill/>
        </p:spPr>
        <p:txBody>
          <a:bodyPr wrap="square" rtlCol="0">
            <a:spAutoFit/>
          </a:bodyPr>
          <a:lstStyle/>
          <a:p>
            <a:r>
              <a:rPr lang="en-US" dirty="0" smtClean="0"/>
              <a:t>History Questions</a:t>
            </a:r>
            <a:endParaRPr lang="en-IN" dirty="0"/>
          </a:p>
        </p:txBody>
      </p:sp>
    </p:spTree>
    <p:extLst>
      <p:ext uri="{BB962C8B-B14F-4D97-AF65-F5344CB8AC3E}">
        <p14:creationId xmlns:p14="http://schemas.microsoft.com/office/powerpoint/2010/main" val="10674857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a:t>
            </a:r>
            <a:endParaRPr lang="en-IN" dirty="0"/>
          </a:p>
        </p:txBody>
      </p:sp>
      <p:sp>
        <p:nvSpPr>
          <p:cNvPr id="3" name="TextBox 2"/>
          <p:cNvSpPr txBox="1"/>
          <p:nvPr/>
        </p:nvSpPr>
        <p:spPr>
          <a:xfrm>
            <a:off x="452846" y="1706880"/>
            <a:ext cx="8142514" cy="1569660"/>
          </a:xfrm>
          <a:prstGeom prst="rect">
            <a:avLst/>
          </a:prstGeom>
          <a:noFill/>
        </p:spPr>
        <p:txBody>
          <a:bodyPr wrap="square" rtlCol="0">
            <a:spAutoFit/>
          </a:bodyPr>
          <a:lstStyle/>
          <a:p>
            <a:pPr marL="285750" indent="-285750">
              <a:buFont typeface="Wingdings" panose="05000000000000000000" pitchFamily="2" charset="2"/>
              <a:buChar char="Ø"/>
            </a:pPr>
            <a:r>
              <a:rPr lang="en-US" sz="2400" dirty="0" smtClean="0"/>
              <a:t>Financial Protection</a:t>
            </a:r>
          </a:p>
          <a:p>
            <a:pPr marL="285750" indent="-285750">
              <a:buFont typeface="Wingdings" panose="05000000000000000000" pitchFamily="2" charset="2"/>
              <a:buChar char="Ø"/>
            </a:pPr>
            <a:r>
              <a:rPr lang="en-US" sz="2400" dirty="0" smtClean="0"/>
              <a:t>Stability of living standards</a:t>
            </a:r>
          </a:p>
          <a:p>
            <a:pPr marL="285750" indent="-285750">
              <a:buFont typeface="Wingdings" panose="05000000000000000000" pitchFamily="2" charset="2"/>
              <a:buChar char="Ø"/>
            </a:pPr>
            <a:r>
              <a:rPr lang="en-US" sz="2400" dirty="0" smtClean="0"/>
              <a:t>Loan Facility</a:t>
            </a:r>
          </a:p>
          <a:p>
            <a:pPr marL="285750" indent="-285750">
              <a:buFont typeface="Wingdings" panose="05000000000000000000" pitchFamily="2" charset="2"/>
              <a:buChar char="Ø"/>
            </a:pPr>
            <a:r>
              <a:rPr lang="en-US" sz="2400" dirty="0" smtClean="0"/>
              <a:t>Tax Free Money</a:t>
            </a:r>
            <a:endParaRPr lang="en-IN" sz="2400" dirty="0"/>
          </a:p>
        </p:txBody>
      </p:sp>
    </p:spTree>
    <p:extLst>
      <p:ext uri="{BB962C8B-B14F-4D97-AF65-F5344CB8AC3E}">
        <p14:creationId xmlns:p14="http://schemas.microsoft.com/office/powerpoint/2010/main" val="31915284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Disadvantages</a:t>
            </a:r>
            <a:endParaRPr lang="en-IN" dirty="0"/>
          </a:p>
        </p:txBody>
      </p:sp>
      <p:sp>
        <p:nvSpPr>
          <p:cNvPr id="3" name="TextBox 2"/>
          <p:cNvSpPr txBox="1"/>
          <p:nvPr/>
        </p:nvSpPr>
        <p:spPr>
          <a:xfrm>
            <a:off x="677334" y="1428206"/>
            <a:ext cx="8092197" cy="1323439"/>
          </a:xfrm>
          <a:prstGeom prst="rect">
            <a:avLst/>
          </a:prstGeom>
          <a:noFill/>
        </p:spPr>
        <p:txBody>
          <a:bodyPr wrap="square" rtlCol="0">
            <a:spAutoFit/>
          </a:bodyPr>
          <a:lstStyle/>
          <a:p>
            <a:pPr marL="285750" indent="-285750">
              <a:buFont typeface="Wingdings" panose="05000000000000000000" pitchFamily="2" charset="2"/>
              <a:buChar char="Ø"/>
            </a:pPr>
            <a:r>
              <a:rPr lang="en-US" sz="2000" dirty="0" smtClean="0"/>
              <a:t>Terms and Conditions</a:t>
            </a:r>
          </a:p>
          <a:p>
            <a:pPr marL="285750" indent="-285750">
              <a:buFont typeface="Wingdings" panose="05000000000000000000" pitchFamily="2" charset="2"/>
              <a:buChar char="Ø"/>
            </a:pPr>
            <a:r>
              <a:rPr lang="en-US" sz="2000" dirty="0" smtClean="0"/>
              <a:t>Long Legal Formalities</a:t>
            </a:r>
          </a:p>
          <a:p>
            <a:pPr marL="285750" indent="-285750">
              <a:buFont typeface="Wingdings" panose="05000000000000000000" pitchFamily="2" charset="2"/>
              <a:buChar char="Ø"/>
            </a:pPr>
            <a:r>
              <a:rPr lang="en-US" sz="2000" dirty="0" smtClean="0"/>
              <a:t>Fraud Agency</a:t>
            </a:r>
          </a:p>
          <a:p>
            <a:pPr marL="285750" indent="-285750">
              <a:buFont typeface="Wingdings" panose="05000000000000000000" pitchFamily="2" charset="2"/>
              <a:buChar char="Ø"/>
            </a:pPr>
            <a:r>
              <a:rPr lang="en-US" sz="2000" dirty="0" smtClean="0"/>
              <a:t>Not for all People</a:t>
            </a:r>
            <a:endParaRPr lang="en-IN" sz="2000" dirty="0"/>
          </a:p>
        </p:txBody>
      </p:sp>
    </p:spTree>
    <p:extLst>
      <p:ext uri="{BB962C8B-B14F-4D97-AF65-F5344CB8AC3E}">
        <p14:creationId xmlns:p14="http://schemas.microsoft.com/office/powerpoint/2010/main" val="11161035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IN" dirty="0"/>
          </a:p>
        </p:txBody>
      </p:sp>
      <p:sp>
        <p:nvSpPr>
          <p:cNvPr id="3" name="TextBox 2"/>
          <p:cNvSpPr txBox="1"/>
          <p:nvPr/>
        </p:nvSpPr>
        <p:spPr>
          <a:xfrm>
            <a:off x="677334" y="1645919"/>
            <a:ext cx="10164837" cy="1292662"/>
          </a:xfrm>
          <a:prstGeom prst="rect">
            <a:avLst/>
          </a:prstGeom>
          <a:noFill/>
        </p:spPr>
        <p:txBody>
          <a:bodyPr wrap="square" rtlCol="0">
            <a:spAutoFit/>
          </a:bodyPr>
          <a:lstStyle/>
          <a:p>
            <a:pPr algn="just"/>
            <a:r>
              <a:rPr lang="en-US" sz="2000" dirty="0"/>
              <a:t>Since the advent of Online Insurance services in the Middle Ages Policy Agents and policy Holders have used paper-based instruments to move money between Insurance transactions</a:t>
            </a:r>
            <a:r>
              <a:rPr lang="en-US" sz="2000" dirty="0" smtClean="0"/>
              <a:t>.</a:t>
            </a:r>
            <a:r>
              <a:rPr lang="en-US" dirty="0"/>
              <a:t> Everyone wants to lead the group. Hence, everyone is trying to make the best use of the Internet.</a:t>
            </a:r>
            <a:endParaRPr lang="en-IN" sz="2000" dirty="0"/>
          </a:p>
        </p:txBody>
      </p:sp>
    </p:spTree>
    <p:extLst>
      <p:ext uri="{BB962C8B-B14F-4D97-AF65-F5344CB8AC3E}">
        <p14:creationId xmlns:p14="http://schemas.microsoft.com/office/powerpoint/2010/main" val="41823316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Scope</a:t>
            </a:r>
            <a:endParaRPr lang="en-IN" dirty="0"/>
          </a:p>
        </p:txBody>
      </p:sp>
      <p:sp>
        <p:nvSpPr>
          <p:cNvPr id="3" name="TextBox 2"/>
          <p:cNvSpPr txBox="1"/>
          <p:nvPr/>
        </p:nvSpPr>
        <p:spPr>
          <a:xfrm>
            <a:off x="833718" y="1561068"/>
            <a:ext cx="9251576" cy="1323439"/>
          </a:xfrm>
          <a:prstGeom prst="rect">
            <a:avLst/>
          </a:prstGeom>
          <a:noFill/>
        </p:spPr>
        <p:txBody>
          <a:bodyPr wrap="square" rtlCol="0">
            <a:spAutoFit/>
          </a:bodyPr>
          <a:lstStyle/>
          <a:p>
            <a:pPr marL="285750" indent="-285750">
              <a:buFont typeface="Wingdings" panose="05000000000000000000" pitchFamily="2" charset="2"/>
              <a:buChar char="Ø"/>
            </a:pPr>
            <a:r>
              <a:rPr lang="en-US" sz="2000" dirty="0" smtClean="0"/>
              <a:t>To make the system more convenient and flexible </a:t>
            </a:r>
          </a:p>
          <a:p>
            <a:pPr marL="285750" indent="-285750">
              <a:buFont typeface="Wingdings" panose="05000000000000000000" pitchFamily="2" charset="2"/>
              <a:buChar char="Ø"/>
            </a:pPr>
            <a:r>
              <a:rPr lang="en-US" sz="2000" dirty="0" smtClean="0"/>
              <a:t>To make the system more user friendly</a:t>
            </a:r>
          </a:p>
          <a:p>
            <a:pPr marL="285750" indent="-285750">
              <a:buFont typeface="Wingdings" panose="05000000000000000000" pitchFamily="2" charset="2"/>
              <a:buChar char="Ø"/>
            </a:pPr>
            <a:r>
              <a:rPr lang="en-US" sz="2000" dirty="0" smtClean="0"/>
              <a:t>Hassle free payment process</a:t>
            </a:r>
          </a:p>
          <a:p>
            <a:pPr marL="285750" indent="-285750">
              <a:buFont typeface="Wingdings" panose="05000000000000000000" pitchFamily="2" charset="2"/>
              <a:buChar char="Ø"/>
            </a:pPr>
            <a:r>
              <a:rPr lang="en-US" sz="2000" dirty="0" smtClean="0"/>
              <a:t>To make the system totally Paper Less</a:t>
            </a:r>
          </a:p>
        </p:txBody>
      </p:sp>
    </p:spTree>
    <p:extLst>
      <p:ext uri="{BB962C8B-B14F-4D97-AF65-F5344CB8AC3E}">
        <p14:creationId xmlns:p14="http://schemas.microsoft.com/office/powerpoint/2010/main" val="15117386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Abstract</a:t>
            </a:r>
            <a:endParaRPr lang="en-IN" dirty="0"/>
          </a:p>
        </p:txBody>
      </p:sp>
      <p:sp>
        <p:nvSpPr>
          <p:cNvPr id="3" name="TextBox 2"/>
          <p:cNvSpPr txBox="1"/>
          <p:nvPr/>
        </p:nvSpPr>
        <p:spPr>
          <a:xfrm>
            <a:off x="677334" y="2133600"/>
            <a:ext cx="9292046" cy="1754326"/>
          </a:xfrm>
          <a:prstGeom prst="rect">
            <a:avLst/>
          </a:prstGeom>
          <a:noFill/>
        </p:spPr>
        <p:txBody>
          <a:bodyPr wrap="square" rtlCol="0">
            <a:spAutoFit/>
          </a:bodyPr>
          <a:lstStyle/>
          <a:p>
            <a:r>
              <a:rPr lang="en-US" dirty="0" smtClean="0"/>
              <a:t>This is a web project. It uses a centralized database to manage entire data of insurance office. This application allows user to maintain record of their policy and insurance related details. There is one main user who has control over each and every module of Insurance management system project All master data like policy is entered by admin apart from registering all insured customers data and master record this system allows admin to delete unwanted records from the database</a:t>
            </a:r>
            <a:endParaRPr lang="en-IN" dirty="0"/>
          </a:p>
        </p:txBody>
      </p:sp>
    </p:spTree>
    <p:extLst>
      <p:ext uri="{BB962C8B-B14F-4D97-AF65-F5344CB8AC3E}">
        <p14:creationId xmlns:p14="http://schemas.microsoft.com/office/powerpoint/2010/main" val="1341175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Introduction</a:t>
            </a:r>
            <a:endParaRPr lang="en-IN" dirty="0"/>
          </a:p>
        </p:txBody>
      </p:sp>
      <p:sp>
        <p:nvSpPr>
          <p:cNvPr id="3" name="TextBox 2"/>
          <p:cNvSpPr txBox="1"/>
          <p:nvPr/>
        </p:nvSpPr>
        <p:spPr>
          <a:xfrm>
            <a:off x="816671" y="2011680"/>
            <a:ext cx="9024015" cy="3170099"/>
          </a:xfrm>
          <a:prstGeom prst="rect">
            <a:avLst/>
          </a:prstGeom>
          <a:noFill/>
        </p:spPr>
        <p:txBody>
          <a:bodyPr wrap="square" rtlCol="0">
            <a:spAutoFit/>
          </a:bodyPr>
          <a:lstStyle/>
          <a:p>
            <a:pPr marL="285750" indent="-285750" algn="just">
              <a:buFont typeface="Wingdings" panose="05000000000000000000" pitchFamily="2" charset="2"/>
              <a:buChar char="Ø"/>
            </a:pPr>
            <a:r>
              <a:rPr lang="en-US" sz="2000" dirty="0"/>
              <a:t>An Online Insurance management system is a web application is developed for tracking the details of the insurance policy, customer details and company details. This website is an online insurance Analysis and information management system that provides easy access to information regarding the people and resources of insurance</a:t>
            </a:r>
            <a:r>
              <a:rPr lang="en-US" sz="2000" dirty="0" smtClean="0"/>
              <a:t>.</a:t>
            </a:r>
          </a:p>
          <a:p>
            <a:pPr marL="285750" indent="-285750" algn="just">
              <a:buFont typeface="Wingdings" panose="05000000000000000000" pitchFamily="2" charset="2"/>
              <a:buChar char="Ø"/>
            </a:pPr>
            <a:endParaRPr lang="en-US" sz="2000" dirty="0"/>
          </a:p>
          <a:p>
            <a:pPr marL="285750" indent="-285750" algn="just">
              <a:buFont typeface="Wingdings" panose="05000000000000000000" pitchFamily="2" charset="2"/>
              <a:buChar char="Ø"/>
            </a:pPr>
            <a:r>
              <a:rPr lang="en-US" sz="2000" dirty="0"/>
              <a:t>This project is useful for any kind of insurance company to manage the insurance details, to sanctioned the insurance for the customer, process the insurance policy details and all kind of insurance process through online.</a:t>
            </a:r>
            <a:endParaRPr lang="en-IN" sz="2000" dirty="0"/>
          </a:p>
        </p:txBody>
      </p:sp>
    </p:spTree>
    <p:extLst>
      <p:ext uri="{BB962C8B-B14F-4D97-AF65-F5344CB8AC3E}">
        <p14:creationId xmlns:p14="http://schemas.microsoft.com/office/powerpoint/2010/main" val="4211679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Proposed System</a:t>
            </a:r>
            <a:endParaRPr lang="en-IN" dirty="0"/>
          </a:p>
        </p:txBody>
      </p:sp>
      <p:sp>
        <p:nvSpPr>
          <p:cNvPr id="3" name="TextBox 2"/>
          <p:cNvSpPr txBox="1"/>
          <p:nvPr/>
        </p:nvSpPr>
        <p:spPr>
          <a:xfrm>
            <a:off x="574766" y="2159726"/>
            <a:ext cx="9135291" cy="2862322"/>
          </a:xfrm>
          <a:prstGeom prst="rect">
            <a:avLst/>
          </a:prstGeom>
          <a:noFill/>
        </p:spPr>
        <p:txBody>
          <a:bodyPr wrap="square" rtlCol="0">
            <a:spAutoFit/>
          </a:bodyPr>
          <a:lstStyle/>
          <a:p>
            <a:pPr marL="285750" indent="-285750" algn="just">
              <a:buFont typeface="Wingdings" panose="05000000000000000000" pitchFamily="2" charset="2"/>
              <a:buChar char="Ø"/>
            </a:pPr>
            <a:r>
              <a:rPr lang="en-US" sz="2000" dirty="0"/>
              <a:t>The proposed system is for making it easier to manage policyholder details, agent details, policy details, claimant details and payment details</a:t>
            </a:r>
            <a:r>
              <a:rPr lang="en-US" sz="2000" dirty="0" smtClean="0"/>
              <a:t>.</a:t>
            </a:r>
          </a:p>
          <a:p>
            <a:pPr algn="just"/>
            <a:endParaRPr lang="en-IN" sz="2000" dirty="0" smtClean="0"/>
          </a:p>
          <a:p>
            <a:pPr marL="285750" indent="-285750" algn="just">
              <a:buFont typeface="Wingdings" panose="05000000000000000000" pitchFamily="2" charset="2"/>
              <a:buChar char="Ø"/>
            </a:pPr>
            <a:r>
              <a:rPr lang="en-US" sz="2000" dirty="0"/>
              <a:t>This insurance management system will be developed for managing the insurance management system. The overall system is controlled through the main menu</a:t>
            </a:r>
            <a:r>
              <a:rPr lang="en-US" sz="2000" dirty="0" smtClean="0"/>
              <a:t>.</a:t>
            </a:r>
          </a:p>
          <a:p>
            <a:pPr algn="just"/>
            <a:endParaRPr lang="en-US" sz="2000" dirty="0" smtClean="0"/>
          </a:p>
          <a:p>
            <a:pPr marL="285750" indent="-285750" algn="just">
              <a:buFont typeface="Wingdings" panose="05000000000000000000" pitchFamily="2" charset="2"/>
              <a:buChar char="Ø"/>
            </a:pPr>
            <a:r>
              <a:rPr lang="en-US" sz="2000" dirty="0"/>
              <a:t>It is designed by keeping to eliminate the drawbacks of the present system to provide a permanent solution to the problems.</a:t>
            </a:r>
            <a:endParaRPr lang="en-US" sz="2000" dirty="0" smtClean="0"/>
          </a:p>
        </p:txBody>
      </p:sp>
    </p:spTree>
    <p:extLst>
      <p:ext uri="{BB962C8B-B14F-4D97-AF65-F5344CB8AC3E}">
        <p14:creationId xmlns:p14="http://schemas.microsoft.com/office/powerpoint/2010/main" val="2298667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Technologies Used</a:t>
            </a:r>
            <a:endParaRPr lang="en-IN" dirty="0"/>
          </a:p>
        </p:txBody>
      </p:sp>
      <p:sp>
        <p:nvSpPr>
          <p:cNvPr id="3" name="TextBox 2"/>
          <p:cNvSpPr txBox="1"/>
          <p:nvPr/>
        </p:nvSpPr>
        <p:spPr>
          <a:xfrm>
            <a:off x="496389" y="1506583"/>
            <a:ext cx="8699862" cy="4093428"/>
          </a:xfrm>
          <a:prstGeom prst="rect">
            <a:avLst/>
          </a:prstGeom>
          <a:noFill/>
        </p:spPr>
        <p:txBody>
          <a:bodyPr wrap="square" rtlCol="0">
            <a:spAutoFit/>
          </a:bodyPr>
          <a:lstStyle/>
          <a:p>
            <a:pPr marL="342900" indent="-342900">
              <a:buFont typeface="Wingdings" panose="05000000000000000000" pitchFamily="2" charset="2"/>
              <a:buChar char="Ø"/>
            </a:pPr>
            <a:r>
              <a:rPr lang="en-US" sz="2000" dirty="0" smtClean="0"/>
              <a:t>Operating System:</a:t>
            </a:r>
            <a:r>
              <a:rPr lang="en-IN" sz="2000" dirty="0" smtClean="0"/>
              <a:t> Windows 10</a:t>
            </a:r>
          </a:p>
          <a:p>
            <a:pPr marL="342900" indent="-342900">
              <a:buFont typeface="Wingdings" panose="05000000000000000000" pitchFamily="2" charset="2"/>
              <a:buChar char="Ø"/>
            </a:pPr>
            <a:endParaRPr lang="en-IN" sz="2000" dirty="0" smtClean="0"/>
          </a:p>
          <a:p>
            <a:pPr marL="342900" indent="-342900">
              <a:buFont typeface="Wingdings" panose="05000000000000000000" pitchFamily="2" charset="2"/>
              <a:buChar char="Ø"/>
            </a:pPr>
            <a:r>
              <a:rPr lang="en-US" sz="2000" dirty="0" smtClean="0"/>
              <a:t>Application Type: Web Application</a:t>
            </a:r>
          </a:p>
          <a:p>
            <a:pPr marL="342900" indent="-342900">
              <a:buFont typeface="Wingdings" panose="05000000000000000000" pitchFamily="2" charset="2"/>
              <a:buChar char="Ø"/>
            </a:pPr>
            <a:endParaRPr lang="en-US" sz="2000" dirty="0" smtClean="0"/>
          </a:p>
          <a:p>
            <a:pPr marL="342900" indent="-342900">
              <a:buFont typeface="Wingdings" panose="05000000000000000000" pitchFamily="2" charset="2"/>
              <a:buChar char="Ø"/>
            </a:pPr>
            <a:r>
              <a:rPr lang="en-US" sz="2000" dirty="0" smtClean="0"/>
              <a:t>Development Tools: Visual Studio</a:t>
            </a:r>
            <a:r>
              <a:rPr lang="en-US" sz="2000" dirty="0"/>
              <a:t> </a:t>
            </a:r>
            <a:r>
              <a:rPr lang="en-US" sz="2000" dirty="0" smtClean="0"/>
              <a:t>and Spring Boot</a:t>
            </a:r>
          </a:p>
          <a:p>
            <a:pPr marL="342900" indent="-342900">
              <a:buFont typeface="Wingdings" panose="05000000000000000000" pitchFamily="2" charset="2"/>
              <a:buChar char="Ø"/>
            </a:pPr>
            <a:endParaRPr lang="en-US" sz="2000" dirty="0" smtClean="0"/>
          </a:p>
          <a:p>
            <a:pPr marL="342900" indent="-342900">
              <a:buFont typeface="Wingdings" panose="05000000000000000000" pitchFamily="2" charset="2"/>
              <a:buChar char="Ø"/>
            </a:pPr>
            <a:r>
              <a:rPr lang="en-US" sz="2000" dirty="0" smtClean="0"/>
              <a:t>Database : SQL Server</a:t>
            </a:r>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r>
              <a:rPr lang="en-US" sz="2000" dirty="0" smtClean="0"/>
              <a:t>Language:  Angular   –  Frontend design</a:t>
            </a:r>
          </a:p>
          <a:p>
            <a:pPr lvl="3"/>
            <a:r>
              <a:rPr lang="en-US" sz="2000" dirty="0" smtClean="0"/>
              <a:t>    </a:t>
            </a:r>
            <a:r>
              <a:rPr lang="en-US" sz="2000" dirty="0" smtClean="0"/>
              <a:t>Spring-Boot(Java) - Backend</a:t>
            </a:r>
            <a:endParaRPr lang="en-US" sz="2000" dirty="0" smtClean="0"/>
          </a:p>
          <a:p>
            <a:pPr lvl="3"/>
            <a:r>
              <a:rPr lang="en-US" sz="2000" dirty="0" smtClean="0"/>
              <a:t>   Jasmin   -  Unit Testing</a:t>
            </a:r>
          </a:p>
          <a:p>
            <a:pPr lvl="3"/>
            <a:r>
              <a:rPr lang="en-US" sz="2000" dirty="0" smtClean="0"/>
              <a:t>   Postman –  For Functional </a:t>
            </a:r>
            <a:r>
              <a:rPr lang="en-US" sz="2000" dirty="0" smtClean="0"/>
              <a:t>testing</a:t>
            </a:r>
          </a:p>
          <a:p>
            <a:pPr lvl="3"/>
            <a:r>
              <a:rPr lang="en-US" sz="2000" dirty="0" smtClean="0"/>
              <a:t>   SQL – Storing Database</a:t>
            </a:r>
            <a:endParaRPr lang="en-US" sz="2000" dirty="0" smtClean="0"/>
          </a:p>
        </p:txBody>
      </p:sp>
    </p:spTree>
    <p:extLst>
      <p:ext uri="{BB962C8B-B14F-4D97-AF65-F5344CB8AC3E}">
        <p14:creationId xmlns:p14="http://schemas.microsoft.com/office/powerpoint/2010/main" val="2456972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Modules:</a:t>
            </a:r>
            <a:br>
              <a:rPr lang="en-US" dirty="0" smtClean="0"/>
            </a:br>
            <a:endParaRPr lang="en-IN" dirty="0"/>
          </a:p>
        </p:txBody>
      </p:sp>
      <p:sp>
        <p:nvSpPr>
          <p:cNvPr id="3" name="TextBox 2"/>
          <p:cNvSpPr txBox="1"/>
          <p:nvPr/>
        </p:nvSpPr>
        <p:spPr>
          <a:xfrm>
            <a:off x="826034" y="1863634"/>
            <a:ext cx="8299268" cy="1754326"/>
          </a:xfrm>
          <a:prstGeom prst="rect">
            <a:avLst/>
          </a:prstGeom>
          <a:noFill/>
        </p:spPr>
        <p:txBody>
          <a:bodyPr wrap="square" rtlCol="0">
            <a:spAutoFit/>
          </a:bodyPr>
          <a:lstStyle/>
          <a:p>
            <a:pPr marL="342900" indent="-342900">
              <a:lnSpc>
                <a:spcPct val="150000"/>
              </a:lnSpc>
              <a:buFont typeface="Wingdings" panose="020B0604020202020204" pitchFamily="34" charset="0"/>
              <a:buChar char="Ø"/>
            </a:pPr>
            <a:r>
              <a:rPr lang="en-US" dirty="0">
                <a:latin typeface="Arial" pitchFamily="34" charset="0"/>
                <a:ea typeface="+mn-lt"/>
                <a:cs typeface="Arial" pitchFamily="34" charset="0"/>
              </a:rPr>
              <a:t>Login Module: Used for managing the login details</a:t>
            </a:r>
          </a:p>
          <a:p>
            <a:pPr marL="342900" indent="-342900">
              <a:lnSpc>
                <a:spcPct val="150000"/>
              </a:lnSpc>
              <a:buFont typeface="Wingdings" panose="020B0604020202020204" pitchFamily="34" charset="0"/>
              <a:buChar char="Ø"/>
            </a:pPr>
            <a:r>
              <a:rPr lang="en-US" dirty="0">
                <a:latin typeface="Arial" pitchFamily="34" charset="0"/>
                <a:ea typeface="+mn-lt"/>
                <a:cs typeface="Arial" pitchFamily="34" charset="0"/>
              </a:rPr>
              <a:t>Admin Module: Used for managing </a:t>
            </a:r>
            <a:r>
              <a:rPr lang="en-US" dirty="0" smtClean="0">
                <a:latin typeface="Arial" pitchFamily="34" charset="0"/>
                <a:ea typeface="+mn-lt"/>
                <a:cs typeface="Arial" pitchFamily="34" charset="0"/>
              </a:rPr>
              <a:t>policy </a:t>
            </a:r>
            <a:r>
              <a:rPr lang="en-US" dirty="0" smtClean="0">
                <a:latin typeface="Arial" pitchFamily="34" charset="0"/>
                <a:ea typeface="+mn-lt"/>
                <a:cs typeface="Arial" pitchFamily="34" charset="0"/>
              </a:rPr>
              <a:t>details, category details </a:t>
            </a:r>
            <a:r>
              <a:rPr lang="en-US" dirty="0">
                <a:latin typeface="Arial" pitchFamily="34" charset="0"/>
                <a:ea typeface="+mn-lt"/>
                <a:cs typeface="Arial" pitchFamily="34" charset="0"/>
              </a:rPr>
              <a:t>and </a:t>
            </a:r>
            <a:r>
              <a:rPr lang="en-US" dirty="0" smtClean="0">
                <a:latin typeface="Arial" pitchFamily="34" charset="0"/>
                <a:ea typeface="+mn-lt"/>
                <a:cs typeface="Arial" pitchFamily="34" charset="0"/>
              </a:rPr>
              <a:t>customer information</a:t>
            </a:r>
            <a:r>
              <a:rPr lang="en-US" dirty="0">
                <a:latin typeface="Arial" pitchFamily="34" charset="0"/>
                <a:ea typeface="+mn-lt"/>
                <a:cs typeface="Arial" pitchFamily="34" charset="0"/>
              </a:rPr>
              <a:t>.</a:t>
            </a:r>
          </a:p>
          <a:p>
            <a:pPr marL="342900" indent="-342900">
              <a:lnSpc>
                <a:spcPct val="150000"/>
              </a:lnSpc>
              <a:buFont typeface="Wingdings" panose="020B0604020202020204" pitchFamily="34" charset="0"/>
              <a:buChar char="Ø"/>
            </a:pPr>
            <a:r>
              <a:rPr lang="en-US" dirty="0" smtClean="0">
                <a:latin typeface="Arial" pitchFamily="34" charset="0"/>
                <a:ea typeface="+mn-lt"/>
                <a:cs typeface="Arial" pitchFamily="34" charset="0"/>
              </a:rPr>
              <a:t>Customer </a:t>
            </a:r>
            <a:r>
              <a:rPr lang="en-US" dirty="0">
                <a:latin typeface="Arial" pitchFamily="34" charset="0"/>
                <a:ea typeface="+mn-lt"/>
                <a:cs typeface="Arial" pitchFamily="34" charset="0"/>
              </a:rPr>
              <a:t>Module: Used for managing the Customer details</a:t>
            </a:r>
            <a:r>
              <a:rPr lang="en-US" dirty="0" smtClean="0">
                <a:latin typeface="Arial" pitchFamily="34" charset="0"/>
                <a:ea typeface="+mn-lt"/>
                <a:cs typeface="Arial" pitchFamily="34" charset="0"/>
              </a:rPr>
              <a:t>.</a:t>
            </a:r>
            <a:endParaRPr lang="en-US" dirty="0">
              <a:latin typeface="Arial" pitchFamily="34" charset="0"/>
              <a:cs typeface="Arial" pitchFamily="34" charset="0"/>
            </a:endParaRPr>
          </a:p>
        </p:txBody>
      </p:sp>
    </p:spTree>
    <p:extLst>
      <p:ext uri="{BB962C8B-B14F-4D97-AF65-F5344CB8AC3E}">
        <p14:creationId xmlns:p14="http://schemas.microsoft.com/office/powerpoint/2010/main" val="2702241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 Diagram</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176" y="609599"/>
            <a:ext cx="6688184" cy="6096503"/>
          </a:xfrm>
          <a:prstGeom prst="rect">
            <a:avLst/>
          </a:prstGeom>
        </p:spPr>
      </p:pic>
    </p:spTree>
    <p:extLst>
      <p:ext uri="{BB962C8B-B14F-4D97-AF65-F5344CB8AC3E}">
        <p14:creationId xmlns:p14="http://schemas.microsoft.com/office/powerpoint/2010/main" val="99347118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TM02900688[[fn=Facet]]</Template>
  <TotalTime>128</TotalTime>
  <Words>565</Words>
  <Application>Microsoft Office PowerPoint</Application>
  <PresentationFormat>Widescreen</PresentationFormat>
  <Paragraphs>100</Paragraphs>
  <Slides>39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Arial Black</vt:lpstr>
      <vt:lpstr>Calibri</vt:lpstr>
      <vt:lpstr>Trebuchet MS</vt:lpstr>
      <vt:lpstr>Wingdings</vt:lpstr>
      <vt:lpstr>Wingdings 3</vt:lpstr>
      <vt:lpstr>Facet</vt:lpstr>
      <vt:lpstr>Insurance Management System</vt:lpstr>
      <vt:lpstr>PowerPoint Presentation</vt:lpstr>
      <vt:lpstr>Content</vt:lpstr>
      <vt:lpstr>Abstract</vt:lpstr>
      <vt:lpstr>Introduction</vt:lpstr>
      <vt:lpstr>Proposed System</vt:lpstr>
      <vt:lpstr>Technologies Used</vt:lpstr>
      <vt:lpstr>Modules: </vt:lpstr>
      <vt:lpstr>ER Diagram</vt:lpstr>
      <vt:lpstr>Use Case Diagram</vt:lpstr>
      <vt:lpstr>Screen 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Advantages</vt:lpstr>
      <vt:lpstr>Disadvantages</vt:lpstr>
      <vt:lpstr>Conclusion</vt:lpstr>
      <vt:lpstr>Future Scope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Insurance Management System</dc:title>
  <dc:creator>FRIEND</dc:creator>
  <cp:lastModifiedBy>FRIEND</cp:lastModifiedBy>
  <cp:revision>13</cp:revision>
  <dcterms:created xsi:type="dcterms:W3CDTF">2022-03-19T09:41:24Z</dcterms:created>
  <dcterms:modified xsi:type="dcterms:W3CDTF">2022-03-21T03:48:03Z</dcterms:modified>
</cp:coreProperties>
</file>